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1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8.xml" ContentType="application/vnd.openxmlformats-officedocument.theme+xml"/>
  <Override PartName="/ppt/slideLayouts/slideLayout120.xml" ContentType="application/vnd.openxmlformats-officedocument.presentationml.slideLayout+xml"/>
  <Override PartName="/ppt/theme/theme19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5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4" r:id="rId2"/>
    <p:sldMasterId id="2147483779" r:id="rId3"/>
    <p:sldMasterId id="2147483786" r:id="rId4"/>
    <p:sldMasterId id="2147483793" r:id="rId5"/>
    <p:sldMasterId id="2147483799" r:id="rId6"/>
    <p:sldMasterId id="2147483806" r:id="rId7"/>
    <p:sldMasterId id="2147483815" r:id="rId8"/>
    <p:sldMasterId id="2147483825" r:id="rId9"/>
    <p:sldMasterId id="2147483831" r:id="rId10"/>
    <p:sldMasterId id="2147483837" r:id="rId11"/>
    <p:sldMasterId id="2147483844" r:id="rId12"/>
    <p:sldMasterId id="2147483850" r:id="rId13"/>
    <p:sldMasterId id="2147483856" r:id="rId14"/>
    <p:sldMasterId id="2147483864" r:id="rId15"/>
    <p:sldMasterId id="2147483875" r:id="rId16"/>
    <p:sldMasterId id="2147483884" r:id="rId17"/>
    <p:sldMasterId id="2147483908" r:id="rId18"/>
    <p:sldMasterId id="2147483920" r:id="rId19"/>
    <p:sldMasterId id="2147483922" r:id="rId20"/>
  </p:sldMasterIdLst>
  <p:notesMasterIdLst>
    <p:notesMasterId r:id="rId37"/>
  </p:notesMasterIdLst>
  <p:handoutMasterIdLst>
    <p:handoutMasterId r:id="rId38"/>
  </p:handoutMasterIdLst>
  <p:sldIdLst>
    <p:sldId id="269" r:id="rId21"/>
    <p:sldId id="359" r:id="rId22"/>
    <p:sldId id="372" r:id="rId23"/>
    <p:sldId id="380" r:id="rId24"/>
    <p:sldId id="381" r:id="rId25"/>
    <p:sldId id="352" r:id="rId26"/>
    <p:sldId id="357" r:id="rId27"/>
    <p:sldId id="394" r:id="rId28"/>
    <p:sldId id="345" r:id="rId29"/>
    <p:sldId id="385" r:id="rId30"/>
    <p:sldId id="351" r:id="rId31"/>
    <p:sldId id="388" r:id="rId32"/>
    <p:sldId id="389" r:id="rId33"/>
    <p:sldId id="349" r:id="rId34"/>
    <p:sldId id="360" r:id="rId35"/>
    <p:sldId id="283" r:id="rId36"/>
  </p:sldIdLst>
  <p:sldSz cx="9144000" cy="5143500" type="screen16x9"/>
  <p:notesSz cx="6858000" cy="9144000"/>
  <p:defaultTextStyle>
    <a:defPPr>
      <a:defRPr lang="zh-TW"/>
    </a:defPPr>
    <a:lvl1pPr marL="0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3894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7787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1685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5575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19472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3366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7260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1155" algn="l" defTabSz="108778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pos="3120">
          <p15:clr>
            <a:srgbClr val="A4A3A4"/>
          </p15:clr>
        </p15:guide>
        <p15:guide id="6" orient="horz" pos="1215">
          <p15:clr>
            <a:srgbClr val="A4A3A4"/>
          </p15:clr>
        </p15:guide>
        <p15:guide id="7" pos="1994">
          <p15:clr>
            <a:srgbClr val="A4A3A4"/>
          </p15:clr>
        </p15:guide>
        <p15:guide id="8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A699"/>
    <a:srgbClr val="FF8C03"/>
    <a:srgbClr val="467E20"/>
    <a:srgbClr val="456A2C"/>
    <a:srgbClr val="7B4928"/>
    <a:srgbClr val="A02C17"/>
    <a:srgbClr val="38B69A"/>
    <a:srgbClr val="E78C19"/>
    <a:srgbClr val="E7774A"/>
    <a:srgbClr val="793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0729" autoAdjust="0"/>
  </p:normalViewPr>
  <p:slideViewPr>
    <p:cSldViewPr>
      <p:cViewPr varScale="1">
        <p:scale>
          <a:sx n="117" d="100"/>
          <a:sy n="117" d="100"/>
        </p:scale>
        <p:origin x="972" y="90"/>
      </p:cViewPr>
      <p:guideLst>
        <p:guide orient="horz" pos="2160"/>
        <p:guide pos="2160"/>
        <p:guide orient="horz" pos="1620"/>
        <p:guide orient="horz" pos="2880"/>
        <p:guide pos="3120"/>
        <p:guide orient="horz" pos="1215"/>
        <p:guide pos="199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presProps" Target="presProps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69" Type="http://schemas.microsoft.com/office/2015/10/relationships/revisionInfo" Target="revisionInfo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5984C-A4EF-194D-9A36-44511C5545FA}" type="datetimeFigureOut">
              <a:rPr kumimoji="1" lang="zh-TW" altLang="en-US" smtClean="0"/>
              <a:t>2022/8/15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06954-EC81-234C-A609-B73BDC8399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5347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9B3F7-D2E3-4DB9-A28B-8CA26004AF2F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D4769-8042-4CDB-B5AF-ED545880C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7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3894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7787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1685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5575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19472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3366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7260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1155" algn="l" defTabSz="108778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各位評審長官大家好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我是營運後勤資訊部的柯明政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接下來就開始我的晉升發表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041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物流在</a:t>
            </a:r>
            <a:r>
              <a:rPr lang="en-US" altLang="zh-TW" dirty="0" smtClean="0"/>
              <a:t>Alex</a:t>
            </a:r>
            <a:r>
              <a:rPr lang="zh-TW" altLang="en-US" dirty="0" smtClean="0"/>
              <a:t>副總接手之後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就立刻展開大規模的作業盤點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並提出作業標準化</a:t>
            </a:r>
            <a:r>
              <a:rPr lang="en-US" altLang="zh-TW" dirty="0" smtClean="0"/>
              <a:t>/</a:t>
            </a:r>
            <a:r>
              <a:rPr lang="zh-TW" altLang="en-US" dirty="0" smtClean="0"/>
              <a:t>簡化的改善方針和多項與過去有很大差異的創新想法</a:t>
            </a:r>
            <a:r>
              <a:rPr lang="en-US" altLang="zh-TW" dirty="0" smtClean="0"/>
              <a:t>;</a:t>
            </a:r>
          </a:p>
          <a:p>
            <a:r>
              <a:rPr lang="zh-TW" altLang="en-US" dirty="0" smtClean="0"/>
              <a:t>為了滿足需求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我們自主開發了一套可以從</a:t>
            </a:r>
            <a:r>
              <a:rPr lang="en-US" altLang="zh-TW" dirty="0" smtClean="0"/>
              <a:t>WMS</a:t>
            </a:r>
            <a:r>
              <a:rPr lang="zh-TW" altLang="en-US" dirty="0" smtClean="0"/>
              <a:t>直接上傳過帳資料到</a:t>
            </a:r>
            <a:r>
              <a:rPr lang="en-US" altLang="zh-TW" dirty="0" smtClean="0"/>
              <a:t>SAP, </a:t>
            </a:r>
            <a:r>
              <a:rPr lang="zh-TW" altLang="en-US" dirty="0" smtClean="0"/>
              <a:t>或是從</a:t>
            </a:r>
            <a:r>
              <a:rPr lang="en-US" altLang="zh-TW" dirty="0" smtClean="0"/>
              <a:t>SAP</a:t>
            </a:r>
            <a:r>
              <a:rPr lang="zh-TW" altLang="en-US" dirty="0" smtClean="0"/>
              <a:t>即時取得庫存資料的整合機制</a:t>
            </a:r>
            <a:r>
              <a:rPr lang="en-US" altLang="zh-TW" dirty="0" smtClean="0"/>
              <a:t>;</a:t>
            </a:r>
            <a:r>
              <a:rPr lang="zh-TW" altLang="en-US" dirty="0" smtClean="0"/>
              <a:t> 讓庫房的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可以很順暢地進行收料</a:t>
            </a:r>
            <a:r>
              <a:rPr lang="en-US" altLang="zh-TW" dirty="0" smtClean="0"/>
              <a:t>,</a:t>
            </a:r>
            <a:r>
              <a:rPr lang="zh-TW" altLang="en-US" dirty="0" smtClean="0"/>
              <a:t> 發料或調儲作業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3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最後是未來規劃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532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現行客材收料作業流程</a:t>
            </a:r>
            <a:r>
              <a:rPr lang="en-US" altLang="zh-TW" dirty="0" smtClean="0"/>
              <a:t>,</a:t>
            </a:r>
            <a:r>
              <a:rPr lang="zh-TW" altLang="en-US" dirty="0" smtClean="0"/>
              <a:t> 包含核對進貨資料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理貨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對帳</a:t>
            </a:r>
            <a:r>
              <a:rPr lang="en-US" altLang="zh-TW" baseline="0" dirty="0" smtClean="0"/>
              <a:t>/</a:t>
            </a:r>
            <a:r>
              <a:rPr lang="zh-TW" altLang="en-US" baseline="0" dirty="0" smtClean="0"/>
              <a:t>入帳和標籤作業等五大作業項目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平均每批需要花費</a:t>
            </a:r>
            <a:r>
              <a:rPr lang="en-US" altLang="zh-TW" baseline="0" dirty="0" smtClean="0"/>
              <a:t>180</a:t>
            </a:r>
            <a:r>
              <a:rPr lang="zh-TW" altLang="en-US" baseline="0" dirty="0" smtClean="0"/>
              <a:t>分鐘才能完成</a:t>
            </a:r>
            <a:r>
              <a:rPr lang="en-US" altLang="zh-TW" baseline="0" dirty="0" smtClean="0"/>
              <a:t>;</a:t>
            </a:r>
          </a:p>
          <a:p>
            <a:endParaRPr lang="en-US" altLang="zh-TW" baseline="0" dirty="0" smtClean="0"/>
          </a:p>
          <a:p>
            <a:r>
              <a:rPr lang="zh-TW" altLang="en-US" dirty="0" smtClean="0"/>
              <a:t>首先是核對進貨資料</a:t>
            </a:r>
            <a:r>
              <a:rPr lang="en-US" altLang="zh-TW" dirty="0" smtClean="0"/>
              <a:t>, </a:t>
            </a:r>
            <a:r>
              <a:rPr lang="zh-TW" altLang="en-US" dirty="0" smtClean="0"/>
              <a:t>進貨資料會因不同客戶不同材料類別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會有不同的資料來源和格式</a:t>
            </a:r>
            <a:r>
              <a:rPr lang="en-US" altLang="zh-TW" dirty="0" smtClean="0"/>
              <a:t>,</a:t>
            </a:r>
            <a:r>
              <a:rPr lang="zh-TW" altLang="en-US" dirty="0" smtClean="0"/>
              <a:t> 來源有客戶</a:t>
            </a:r>
            <a:r>
              <a:rPr lang="en-US" altLang="zh-TW" dirty="0" smtClean="0"/>
              <a:t>B2B, E-mail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和紙本文件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在核對的過程中可能會遇到一些異常狀況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 例如客戶</a:t>
            </a:r>
            <a:r>
              <a:rPr lang="en-US" altLang="zh-TW" baseline="0" dirty="0" smtClean="0"/>
              <a:t>B2B</a:t>
            </a:r>
            <a:r>
              <a:rPr lang="zh-TW" altLang="en-US" baseline="0" dirty="0" smtClean="0"/>
              <a:t>尚未上傳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料號問題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像是缺少</a:t>
            </a:r>
            <a:r>
              <a:rPr lang="en-US" altLang="zh-TW" baseline="0" dirty="0" smtClean="0"/>
              <a:t>ASE</a:t>
            </a:r>
            <a:r>
              <a:rPr lang="zh-TW" altLang="en-US" baseline="0" dirty="0" smtClean="0"/>
              <a:t>料號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或是用客戶料號去對應</a:t>
            </a:r>
            <a:r>
              <a:rPr lang="en-US" altLang="zh-TW" baseline="0" dirty="0" smtClean="0"/>
              <a:t>ASE</a:t>
            </a:r>
            <a:r>
              <a:rPr lang="zh-TW" altLang="en-US" baseline="0" dirty="0" smtClean="0"/>
              <a:t>料號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可能會有對應不到的情況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也可能會對應到多筆</a:t>
            </a:r>
            <a:r>
              <a:rPr lang="en-US" altLang="zh-TW" baseline="0" dirty="0" smtClean="0"/>
              <a:t>ASE</a:t>
            </a:r>
            <a:r>
              <a:rPr lang="zh-TW" altLang="en-US" baseline="0" dirty="0" smtClean="0"/>
              <a:t>料號</a:t>
            </a:r>
            <a:r>
              <a:rPr lang="en-US" altLang="zh-TW" baseline="0" dirty="0" smtClean="0"/>
              <a:t>;</a:t>
            </a:r>
            <a:endParaRPr lang="zh-TW" altLang="en-US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再來是理貨作業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需要收集貨物的資料</a:t>
            </a:r>
            <a:r>
              <a:rPr lang="en-US" altLang="zh-TW" baseline="0" dirty="0" smtClean="0"/>
              <a:t>, 100%</a:t>
            </a:r>
            <a:r>
              <a:rPr lang="zh-TW" altLang="en-US" baseline="0" dirty="0" smtClean="0"/>
              <a:t>刷取比對</a:t>
            </a:r>
            <a:r>
              <a:rPr lang="en-US" altLang="zh-TW" baseline="0" dirty="0" smtClean="0"/>
              <a:t>; </a:t>
            </a:r>
            <a:r>
              <a:rPr lang="zh-TW" altLang="en-US" baseline="0" dirty="0" smtClean="0"/>
              <a:t>再逐箱刷取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比對進貨資料時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可能會遇到外箱標籤的資訊不足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需要逐箱拆開刷取內盒標籤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也可能遇到外箱上有多張標籤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資訊過於雜亂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需要花時間去找到可以刷取的條碼資料</a:t>
            </a:r>
            <a:r>
              <a:rPr lang="en-US" altLang="zh-TW" baseline="0" dirty="0" smtClean="0"/>
              <a:t>;</a:t>
            </a:r>
            <a:r>
              <a:rPr lang="zh-TW" altLang="en-US" baseline="0" dirty="0" smtClean="0"/>
              <a:t> 甚至可能遇到外箱與內容物不符的情況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同一箱混了不同的料號或是或混了不同</a:t>
            </a:r>
            <a:r>
              <a:rPr lang="en-US" altLang="zh-TW" baseline="0" dirty="0" smtClean="0"/>
              <a:t>lot</a:t>
            </a:r>
            <a:r>
              <a:rPr lang="en-US" altLang="zh-TW" dirty="0" smtClean="0"/>
              <a:t>;</a:t>
            </a:r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依照進貨資料的來源是客戶</a:t>
            </a:r>
            <a:r>
              <a:rPr lang="en-US" altLang="zh-TW" dirty="0" smtClean="0"/>
              <a:t>B2B,</a:t>
            </a:r>
            <a:r>
              <a:rPr lang="zh-TW" altLang="en-US" dirty="0" smtClean="0"/>
              <a:t> 還是只有 </a:t>
            </a:r>
            <a:r>
              <a:rPr lang="en-US" altLang="zh-TW" dirty="0" smtClean="0"/>
              <a:t>E-mail</a:t>
            </a:r>
            <a:r>
              <a:rPr lang="zh-TW" altLang="en-US" dirty="0" smtClean="0"/>
              <a:t> 或紙本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來區分是在</a:t>
            </a:r>
            <a:r>
              <a:rPr lang="en-US" altLang="zh-TW" dirty="0" smtClean="0"/>
              <a:t>SAP</a:t>
            </a:r>
            <a:r>
              <a:rPr lang="zh-TW" altLang="en-US" dirty="0" smtClean="0"/>
              <a:t>還是在</a:t>
            </a:r>
            <a:r>
              <a:rPr lang="en-US" altLang="zh-TW" dirty="0" smtClean="0"/>
              <a:t>WMS</a:t>
            </a:r>
            <a:r>
              <a:rPr lang="zh-TW" altLang="en-US" dirty="0" smtClean="0"/>
              <a:t>收料</a:t>
            </a:r>
            <a:r>
              <a:rPr lang="en-US" altLang="zh-TW" dirty="0" smtClean="0"/>
              <a:t>;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如果是沒有客戶</a:t>
            </a:r>
            <a:r>
              <a:rPr lang="en-US" altLang="zh-TW" baseline="0" dirty="0" smtClean="0"/>
              <a:t>B2B, </a:t>
            </a:r>
            <a:r>
              <a:rPr lang="zh-TW" altLang="en-US" baseline="0" dirty="0" smtClean="0"/>
              <a:t>但可以刷取標籤得到有用的資料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就會在</a:t>
            </a:r>
            <a:r>
              <a:rPr lang="en-US" altLang="zh-TW" baseline="0" dirty="0" smtClean="0"/>
              <a:t>WMS</a:t>
            </a:r>
            <a:r>
              <a:rPr lang="zh-TW" altLang="en-US" baseline="0" dirty="0" smtClean="0"/>
              <a:t>收料</a:t>
            </a:r>
            <a:r>
              <a:rPr lang="en-US" altLang="zh-TW" baseline="0" dirty="0" smtClean="0"/>
              <a:t>;</a:t>
            </a:r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未來會將這五大作業項目做整併</a:t>
            </a:r>
            <a:r>
              <a:rPr lang="en-US" altLang="zh-TW" dirty="0" smtClean="0"/>
              <a:t>, </a:t>
            </a:r>
            <a:r>
              <a:rPr lang="zh-TW" altLang="en-US" dirty="0" smtClean="0"/>
              <a:t>分成兩大部分</a:t>
            </a:r>
            <a:r>
              <a:rPr lang="en-US" altLang="zh-TW" dirty="0" smtClean="0"/>
              <a:t>, </a:t>
            </a:r>
            <a:r>
              <a:rPr lang="zh-TW" altLang="en-US" dirty="0" smtClean="0"/>
              <a:t>第一部分是進貨資料的解析、核對</a:t>
            </a:r>
            <a:r>
              <a:rPr lang="en-US" altLang="zh-TW" dirty="0" smtClean="0"/>
              <a:t>, </a:t>
            </a:r>
            <a:r>
              <a:rPr lang="zh-TW" altLang="en-US" dirty="0" smtClean="0"/>
              <a:t>第二部分會將理貨</a:t>
            </a:r>
            <a:r>
              <a:rPr lang="en-US" altLang="zh-TW" dirty="0" smtClean="0"/>
              <a:t>/</a:t>
            </a:r>
            <a:r>
              <a:rPr lang="zh-TW" altLang="en-US" dirty="0" smtClean="0"/>
              <a:t>對帳</a:t>
            </a:r>
            <a:r>
              <a:rPr lang="en-US" altLang="zh-TW" dirty="0" smtClean="0"/>
              <a:t>/</a:t>
            </a:r>
            <a:r>
              <a:rPr lang="zh-TW" altLang="en-US" dirty="0" smtClean="0"/>
              <a:t>入帳</a:t>
            </a:r>
            <a:r>
              <a:rPr lang="en-US" altLang="zh-TW" dirty="0" smtClean="0"/>
              <a:t>/</a:t>
            </a:r>
            <a:r>
              <a:rPr lang="zh-TW" altLang="en-US" dirty="0" smtClean="0"/>
              <a:t>標籤等項目整合成對帳</a:t>
            </a:r>
            <a:r>
              <a:rPr lang="en-US" altLang="zh-TW" dirty="0" smtClean="0"/>
              <a:t>/</a:t>
            </a:r>
            <a:r>
              <a:rPr lang="zh-TW" altLang="en-US" dirty="0" smtClean="0"/>
              <a:t>理貨功能</a:t>
            </a:r>
            <a:r>
              <a:rPr lang="en-US" altLang="zh-TW" dirty="0" smtClean="0"/>
              <a:t>;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第一階段先進行有客戶</a:t>
            </a:r>
            <a:r>
              <a:rPr lang="en-US" altLang="zh-TW" baseline="0" dirty="0" smtClean="0"/>
              <a:t>B2B</a:t>
            </a:r>
            <a:r>
              <a:rPr lang="zh-TW" altLang="en-US" baseline="0" dirty="0" smtClean="0"/>
              <a:t>的改善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預計在</a:t>
            </a:r>
            <a:r>
              <a:rPr lang="en-US" altLang="zh-TW" baseline="0" dirty="0" smtClean="0"/>
              <a:t>6/31</a:t>
            </a:r>
            <a:r>
              <a:rPr lang="zh-TW" altLang="en-US" baseline="0" dirty="0" smtClean="0"/>
              <a:t>完成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第二階段是導入</a:t>
            </a:r>
            <a:r>
              <a:rPr lang="en-US" altLang="zh-TW" baseline="0" dirty="0" smtClean="0"/>
              <a:t>E-mail</a:t>
            </a:r>
            <a:r>
              <a:rPr lang="zh-TW" altLang="en-US" baseline="0" dirty="0" smtClean="0"/>
              <a:t>和紙本文件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預計在</a:t>
            </a:r>
            <a:r>
              <a:rPr lang="en-US" altLang="zh-TW" baseline="0" dirty="0" smtClean="0"/>
              <a:t>8/31</a:t>
            </a:r>
            <a:r>
              <a:rPr lang="zh-TW" altLang="en-US" baseline="0" dirty="0" smtClean="0"/>
              <a:t>完成</a:t>
            </a:r>
            <a:endParaRPr lang="zh-TW" altLang="en-US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869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原物料庫房和成品庫目前已完成</a:t>
            </a:r>
            <a:r>
              <a:rPr lang="en-US" altLang="zh-TW" dirty="0" smtClean="0"/>
              <a:t>K7-3F,</a:t>
            </a:r>
            <a:r>
              <a:rPr lang="en-US" altLang="zh-TW" baseline="0" dirty="0" smtClean="0"/>
              <a:t> K14A </a:t>
            </a:r>
            <a:r>
              <a:rPr lang="zh-TW" altLang="en-US" baseline="0" dirty="0" smtClean="0"/>
              <a:t>庫區的新式料架的安裝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自動搬運設備也已在製作當中</a:t>
            </a:r>
            <a:r>
              <a:rPr lang="en-US" altLang="zh-TW" baseline="0" dirty="0" smtClean="0"/>
              <a:t>;</a:t>
            </a:r>
            <a:r>
              <a:rPr lang="zh-TW" altLang="en-US" baseline="0" dirty="0" smtClean="0"/>
              <a:t> 因硬體設備建置的成本考量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新式料架和自動搬運設備是不同的廠商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未來在移動式料架和自動搬運設備同時啟用時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要能夠協同合作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依照指示的先後順序完成動作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我們預計建立一套控制中心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向上承接現有庫房系統的指令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並依照順序驅動廠商設備執行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讓貨物作業可以順利且正確地執行</a:t>
            </a:r>
            <a:r>
              <a:rPr lang="en-US" altLang="zh-TW" baseline="0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097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要讓整個團隊實力再提升</a:t>
            </a:r>
            <a:r>
              <a:rPr lang="en-US" altLang="zh-TW" dirty="0" smtClean="0"/>
              <a:t>, </a:t>
            </a:r>
            <a:r>
              <a:rPr lang="zh-TW" altLang="en-US" dirty="0" smtClean="0"/>
              <a:t>除了技術面的成長</a:t>
            </a:r>
            <a:r>
              <a:rPr lang="en-US" altLang="zh-TW" dirty="0" smtClean="0"/>
              <a:t>, </a:t>
            </a:r>
            <a:r>
              <a:rPr lang="zh-TW" altLang="en-US" dirty="0" smtClean="0"/>
              <a:t>也要兼顧實務面</a:t>
            </a:r>
            <a:r>
              <a:rPr lang="en-US" altLang="zh-TW" dirty="0" smtClean="0"/>
              <a:t>; </a:t>
            </a:r>
            <a:r>
              <a:rPr lang="zh-TW" altLang="en-US" dirty="0" smtClean="0"/>
              <a:t>預計在</a:t>
            </a:r>
            <a:r>
              <a:rPr lang="en-US" altLang="zh-TW" dirty="0" smtClean="0"/>
              <a:t>9</a:t>
            </a:r>
            <a:r>
              <a:rPr lang="zh-TW" altLang="en-US" dirty="0" smtClean="0"/>
              <a:t>月中開始</a:t>
            </a:r>
            <a:r>
              <a:rPr lang="en-US" altLang="zh-TW" dirty="0" smtClean="0"/>
              <a:t>,</a:t>
            </a:r>
            <a:r>
              <a:rPr lang="zh-TW" altLang="en-US" dirty="0" smtClean="0"/>
              <a:t> 安排兩週一輪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</a:t>
            </a:r>
            <a:r>
              <a:rPr lang="en-US" altLang="zh-TW" dirty="0" smtClean="0"/>
              <a:t>team</a:t>
            </a:r>
            <a:r>
              <a:rPr lang="zh-TW" altLang="en-US" dirty="0" smtClean="0"/>
              <a:t> </a:t>
            </a:r>
            <a:r>
              <a:rPr lang="en-US" altLang="zh-TW" dirty="0" smtClean="0"/>
              <a:t>member</a:t>
            </a:r>
            <a:r>
              <a:rPr lang="zh-TW" altLang="en-US" dirty="0" smtClean="0"/>
              <a:t>到現場實習</a:t>
            </a:r>
            <a:r>
              <a:rPr lang="en-US" altLang="zh-TW" dirty="0" smtClean="0"/>
              <a:t>, </a:t>
            </a:r>
            <a:r>
              <a:rPr lang="zh-TW" altLang="en-US" dirty="0" smtClean="0"/>
              <a:t>親身</a:t>
            </a:r>
            <a:r>
              <a:rPr lang="zh-TW" altLang="en-US" dirty="0" smtClean="0"/>
              <a:t>去體驗實際作業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找出不順手的動作或是可以簡化的動作</a:t>
            </a:r>
            <a:r>
              <a:rPr lang="en-US" altLang="zh-TW" dirty="0" smtClean="0"/>
              <a:t>, </a:t>
            </a:r>
            <a:r>
              <a:rPr lang="zh-TW" altLang="en-US" dirty="0" smtClean="0"/>
              <a:t>設計出更符合需要的功能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讓物流作業可以更容易、更順暢</a:t>
            </a:r>
            <a:r>
              <a:rPr lang="en-US" altLang="zh-TW" dirty="0" smtClean="0"/>
              <a:t>, </a:t>
            </a:r>
            <a:r>
              <a:rPr lang="zh-TW" altLang="en-US" dirty="0" smtClean="0"/>
              <a:t>更節省作業時間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47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以上是我的報告</a:t>
            </a:r>
            <a:r>
              <a:rPr lang="en-US" altLang="zh-TW" dirty="0" smtClean="0"/>
              <a:t>, </a:t>
            </a:r>
            <a:r>
              <a:rPr lang="zh-TW" altLang="en-US" dirty="0" smtClean="0"/>
              <a:t>請各位評審長官指導</a:t>
            </a:r>
            <a:r>
              <a:rPr lang="en-US" altLang="zh-TW" dirty="0" smtClean="0"/>
              <a:t>; </a:t>
            </a:r>
            <a:r>
              <a:rPr lang="zh-TW" altLang="en-US" dirty="0" smtClean="0"/>
              <a:t>謝謝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04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64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我的報告內容分成三個部分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91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首先是個人經歷和組織角色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42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二技畢業之後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就進入公司服務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到現在已經超過 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認識的長官和同事都是叫我卡爾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在工程師階段全程參與高雄廠區及集團的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專案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過程中學習到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物料管理相關領域的知識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這段時間的表現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獲得長官的賞識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讓我晉升到主任工程師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en-US" altLang="zh-TW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在擔任主任工程師時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主要的 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是在和物流作業流程有關的系統發展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期間累績許多和倉儲及運輸管理、庫房自動化相關的經驗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最近半年主要的工作</a:t>
            </a:r>
            <a:r>
              <a:rPr lang="zh-TW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是在協助原物料收發料作業流程的標準化及簡化優化</a:t>
            </a:r>
            <a:r>
              <a:rPr lang="en-US" altLang="zh-TW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而過往的經驗累績</a:t>
            </a:r>
            <a:r>
              <a:rPr lang="en-US" altLang="zh-TW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也讓我在討論的過程中可以貢獻自己的想法</a:t>
            </a:r>
            <a:endParaRPr lang="en-US" altLang="zh-TW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77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44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我目前是營運後勤一組的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Leader,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主要工作是在帶領團隊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運用行動化、自動化和智能化資訊科技來建置彈性且高效的智慧物流管理系統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協助解決倉儲和運輸問題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降低公司的營運成本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提升公司的競爭力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zh-TW" altLang="en-US" dirty="0" smtClean="0"/>
          </a:p>
          <a:p>
            <a:endParaRPr lang="en-US" altLang="zh-TW" dirty="0" smtClean="0"/>
          </a:p>
          <a:p>
            <a:pPr marL="0" marR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400" dirty="0" smtClean="0">
                <a:latin typeface="微軟正黑體" pitchFamily="34" charset="-120"/>
                <a:ea typeface="微軟正黑體" pitchFamily="34" charset="-120"/>
              </a:rPr>
            </a:b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77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903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第二部分是過去貢獻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640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我們在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2021, 4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年之間一共完成了超過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TW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項和物流倉儲管理及運輸管理相關的專案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670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能順利完成為數不少的專案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主要是因為我們建構了一套開發整合平台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它包含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大項可以重複使用的功能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可以減少我們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程式開發時間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更快的提供應用服務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來加速公司的數位轉型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會想要建構這套開發平台還有另外一個原因是希望我的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Member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可以減少一些重複功能的開發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來縮減加班的時間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把時間用在更有意義的工作上面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TW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這套開發平台的功能仍持續精進當中</a:t>
            </a:r>
            <a:r>
              <a:rPr lang="en-US" altLang="zh-TW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33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自動化需求要求完成的時間越來越短</a:t>
            </a:r>
            <a:r>
              <a:rPr lang="en-US" altLang="zh-TW" dirty="0" smtClean="0"/>
              <a:t>,</a:t>
            </a:r>
            <a:r>
              <a:rPr lang="zh-TW" altLang="en-US" dirty="0" smtClean="0"/>
              <a:t> 為了能夠快速地達到目標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我們活用了</a:t>
            </a:r>
            <a:r>
              <a:rPr lang="en-US" altLang="zh-TW" dirty="0" smtClean="0"/>
              <a:t>Design Pattern</a:t>
            </a:r>
            <a:r>
              <a:rPr lang="zh-TW" altLang="en-US" dirty="0" smtClean="0"/>
              <a:t>的技術</a:t>
            </a:r>
            <a:r>
              <a:rPr lang="en-US" altLang="zh-TW" dirty="0" smtClean="0"/>
              <a:t>, </a:t>
            </a:r>
            <a:r>
              <a:rPr lang="zh-TW" altLang="en-US" dirty="0" smtClean="0"/>
              <a:t>重新架構了軟硬體溝通、異質系統整合開發機制</a:t>
            </a:r>
            <a:r>
              <a:rPr lang="en-US" altLang="zh-TW" dirty="0" smtClean="0"/>
              <a:t>; </a:t>
            </a:r>
            <a:r>
              <a:rPr lang="zh-TW" altLang="en-US" dirty="0" smtClean="0"/>
              <a:t>它可以節省程式開發的時間</a:t>
            </a:r>
            <a:r>
              <a:rPr lang="en-US" altLang="zh-TW" dirty="0" smtClean="0"/>
              <a:t>, </a:t>
            </a:r>
            <a:r>
              <a:rPr lang="zh-TW" altLang="en-US" dirty="0" smtClean="0"/>
              <a:t>從原先大約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個多月的開發時程縮短到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個月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可以省下了 </a:t>
            </a:r>
            <a:r>
              <a:rPr lang="en-US" altLang="zh-TW" dirty="0" smtClean="0"/>
              <a:t>21</a:t>
            </a:r>
            <a:r>
              <a:rPr lang="zh-TW" altLang="en-US" dirty="0" smtClean="0"/>
              <a:t>個工作天數</a:t>
            </a:r>
            <a:r>
              <a:rPr lang="en-US" altLang="zh-TW" dirty="0" smtClean="0"/>
              <a:t>; </a:t>
            </a:r>
            <a:r>
              <a:rPr lang="zh-TW" altLang="en-US" dirty="0" smtClean="0"/>
              <a:t>而這套開發機制</a:t>
            </a:r>
            <a:r>
              <a:rPr lang="en-US" altLang="zh-TW" dirty="0" smtClean="0"/>
              <a:t>, </a:t>
            </a:r>
            <a:r>
              <a:rPr lang="zh-TW" altLang="en-US" dirty="0" smtClean="0"/>
              <a:t>也應用在材料的標籤解析、晶圓中心</a:t>
            </a:r>
            <a:r>
              <a:rPr lang="en-US" altLang="zh-TW" dirty="0" smtClean="0"/>
              <a:t>WMS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TMS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貨況追蹤技術上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39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958" indent="-20773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5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3462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8043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0322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字方塊 8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7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821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3215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58799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3401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95555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25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9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4303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80840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4360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29721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字方塊 10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59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45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5588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8809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82304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21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611"/>
            <a:ext cx="7886700" cy="554292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9418522" y="1"/>
            <a:ext cx="1233035" cy="1362074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  <p:sp>
        <p:nvSpPr>
          <p:cNvPr id="3" name="文字方塊 2"/>
          <p:cNvSpPr txBox="1"/>
          <p:nvPr userDrawn="1"/>
        </p:nvSpPr>
        <p:spPr>
          <a:xfrm>
            <a:off x="6762750" y="4762500"/>
            <a:ext cx="1905000" cy="2308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ASE Public / Security-D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6358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25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4961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0055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852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37096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25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56253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文字方塊 8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1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403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083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7315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25"/>
            </a:lvl2pPr>
            <a:lvl3pPr marL="685783" indent="0">
              <a:buNone/>
              <a:defRPr sz="900"/>
            </a:lvl3pPr>
            <a:lvl4pPr marL="1028675" indent="0">
              <a:buNone/>
              <a:defRPr sz="825"/>
            </a:lvl4pPr>
            <a:lvl5pPr marL="1371566" indent="0">
              <a:buNone/>
              <a:defRPr sz="825"/>
            </a:lvl5pPr>
            <a:lvl6pPr marL="1714457" indent="0">
              <a:buNone/>
              <a:defRPr sz="825"/>
            </a:lvl6pPr>
            <a:lvl7pPr marL="2057348" indent="0">
              <a:buNone/>
              <a:defRPr sz="825"/>
            </a:lvl7pPr>
            <a:lvl8pPr marL="2400240" indent="0">
              <a:buNone/>
              <a:defRPr sz="825"/>
            </a:lvl8pPr>
            <a:lvl9pPr marL="2743132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099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704"/>
              </a:lnSpc>
              <a:spcBef>
                <a:spcPts val="256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03" y="633715"/>
            <a:ext cx="219749" cy="356066"/>
          </a:xfrm>
          <a:prstGeom prst="rect">
            <a:avLst/>
          </a:prstGeom>
          <a:noFill/>
        </p:spPr>
        <p:txBody>
          <a:bodyPr wrap="none" lIns="108780" tIns="54391" rIns="108780" bIns="54391" rtlCol="0">
            <a:spAutoFit/>
          </a:bodyPr>
          <a:lstStyle/>
          <a:p>
            <a:endParaRPr kumimoji="1" lang="zh-TW" altLang="en-US" sz="1600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3"/>
            <a:ext cx="5472608" cy="1728192"/>
          </a:xfrm>
        </p:spPr>
        <p:txBody>
          <a:bodyPr anchor="t"/>
          <a:lstStyle>
            <a:lvl1pPr marL="0" marR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52" y="4774169"/>
            <a:ext cx="2358668" cy="325288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4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Security-B</a:t>
            </a:r>
            <a:endParaRPr lang="zh-TW" altLang="en-US" sz="14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271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6619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963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lIns="77880" tIns="38940" rIns="77880" bIns="38940"/>
          <a:lstStyle>
            <a:lvl1pPr marL="219276" indent="-206128">
              <a:buFont typeface="Arial"/>
              <a:buChar char="•"/>
              <a:tabLst/>
              <a:defRPr b="1"/>
            </a:lvl1pPr>
            <a:lvl2pPr marL="445972" indent="-222996">
              <a:buFont typeface="Arial"/>
              <a:buChar char="•"/>
              <a:defRPr b="1"/>
            </a:lvl2pPr>
            <a:lvl3pPr marL="637104" indent="-159313">
              <a:buFont typeface="Arial"/>
              <a:buChar char="•"/>
              <a:defRPr b="0" baseline="0"/>
            </a:lvl3pPr>
            <a:lvl4pPr marL="796298" indent="-159313">
              <a:buFont typeface="Arial"/>
              <a:buChar char="•"/>
              <a:defRPr baseline="0"/>
            </a:lvl4pPr>
            <a:lvl5pPr marL="1820425" indent="-202348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76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623" y="735559"/>
            <a:ext cx="4100264" cy="3897176"/>
          </a:xfrm>
          <a:prstGeom prst="rect">
            <a:avLst/>
          </a:prstGeom>
        </p:spPr>
        <p:txBody>
          <a:bodyPr lIns="77880" tIns="38940" rIns="77880" bIns="38940"/>
          <a:lstStyle>
            <a:lvl3pPr marL="637104">
              <a:defRPr/>
            </a:lvl3pPr>
            <a:lvl4pPr marL="79629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86" y="735559"/>
            <a:ext cx="4100264" cy="3897176"/>
          </a:xfrm>
          <a:prstGeom prst="rect">
            <a:avLst/>
          </a:prstGeom>
        </p:spPr>
        <p:txBody>
          <a:bodyPr lIns="77880" tIns="38940" rIns="77880" bIns="38940"/>
          <a:lstStyle>
            <a:lvl3pPr marL="637104">
              <a:defRPr/>
            </a:lvl3pPr>
            <a:lvl4pPr marL="796298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31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1932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620" y="249503"/>
            <a:ext cx="3184276" cy="864096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68" y="740779"/>
            <a:ext cx="4812671" cy="3655219"/>
          </a:xfrm>
          <a:prstGeom prst="rect">
            <a:avLst/>
          </a:prstGeom>
        </p:spPr>
        <p:txBody>
          <a:bodyPr lIns="77880" tIns="38940" rIns="77880" bIns="38940"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796298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620" y="1167596"/>
            <a:ext cx="3184276" cy="3234147"/>
          </a:xfrm>
          <a:prstGeom prst="rect">
            <a:avLst/>
          </a:prstGeom>
        </p:spPr>
        <p:txBody>
          <a:bodyPr lIns="77880" tIns="38940" rIns="77880" bIns="38940"/>
          <a:lstStyle>
            <a:lvl1pPr marL="0" indent="0">
              <a:buNone/>
              <a:defRPr sz="1400"/>
            </a:lvl1pPr>
            <a:lvl2pPr marL="404695" indent="0">
              <a:buNone/>
              <a:defRPr sz="1300"/>
            </a:lvl2pPr>
            <a:lvl3pPr marL="809139" indent="0">
              <a:buNone/>
              <a:defRPr sz="1100"/>
            </a:lvl3pPr>
            <a:lvl4pPr marL="1213706" indent="0">
              <a:buNone/>
              <a:defRPr sz="900"/>
            </a:lvl4pPr>
            <a:lvl5pPr marL="1618271" indent="0">
              <a:buNone/>
              <a:defRPr sz="900"/>
            </a:lvl5pPr>
            <a:lvl6pPr marL="2022711" indent="0">
              <a:buNone/>
              <a:defRPr sz="900"/>
            </a:lvl6pPr>
            <a:lvl7pPr marL="2427414" indent="0">
              <a:buNone/>
              <a:defRPr sz="900"/>
            </a:lvl7pPr>
            <a:lvl8pPr marL="2831921" indent="0">
              <a:buNone/>
              <a:defRPr sz="900"/>
            </a:lvl8pPr>
            <a:lvl9pPr marL="32364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528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97" y="740779"/>
            <a:ext cx="4992555" cy="3655219"/>
          </a:xfrm>
          <a:prstGeom prst="rect">
            <a:avLst/>
          </a:prstGeom>
        </p:spPr>
        <p:txBody>
          <a:bodyPr lIns="77880" tIns="38940" rIns="77880" bIns="38940">
            <a:normAutofit/>
          </a:bodyPr>
          <a:lstStyle>
            <a:lvl1pPr marL="0" indent="0">
              <a:buNone/>
              <a:defRPr sz="1700" b="0"/>
            </a:lvl1pPr>
            <a:lvl2pPr marL="404695" indent="0">
              <a:buNone/>
              <a:defRPr sz="2500"/>
            </a:lvl2pPr>
            <a:lvl3pPr marL="809139" indent="0">
              <a:buNone/>
              <a:defRPr sz="2100"/>
            </a:lvl3pPr>
            <a:lvl4pPr marL="1213706" indent="0">
              <a:buNone/>
              <a:defRPr sz="1800"/>
            </a:lvl4pPr>
            <a:lvl5pPr marL="1618271" indent="0">
              <a:buNone/>
              <a:defRPr sz="1800"/>
            </a:lvl5pPr>
            <a:lvl6pPr marL="2022711" indent="0">
              <a:buNone/>
              <a:defRPr sz="1800"/>
            </a:lvl6pPr>
            <a:lvl7pPr marL="2427414" indent="0">
              <a:buNone/>
              <a:defRPr sz="1800"/>
            </a:lvl7pPr>
            <a:lvl8pPr marL="2831921" indent="0">
              <a:buNone/>
              <a:defRPr sz="1800"/>
            </a:lvl8pPr>
            <a:lvl9pPr marL="323645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620" y="249503"/>
            <a:ext cx="3184276" cy="864096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620" y="1167596"/>
            <a:ext cx="3184276" cy="3234147"/>
          </a:xfrm>
          <a:prstGeom prst="rect">
            <a:avLst/>
          </a:prstGeom>
        </p:spPr>
        <p:txBody>
          <a:bodyPr lIns="77880" tIns="38940" rIns="77880" bIns="38940"/>
          <a:lstStyle>
            <a:lvl1pPr marL="0" indent="0">
              <a:buNone/>
              <a:defRPr sz="1400"/>
            </a:lvl1pPr>
            <a:lvl2pPr marL="404695" indent="0">
              <a:buNone/>
              <a:defRPr sz="1300"/>
            </a:lvl2pPr>
            <a:lvl3pPr marL="809139" indent="0">
              <a:buNone/>
              <a:defRPr sz="1100"/>
            </a:lvl3pPr>
            <a:lvl4pPr marL="1213706" indent="0">
              <a:buNone/>
              <a:defRPr sz="900"/>
            </a:lvl4pPr>
            <a:lvl5pPr marL="1618271" indent="0">
              <a:buNone/>
              <a:defRPr sz="900"/>
            </a:lvl5pPr>
            <a:lvl6pPr marL="2022711" indent="0">
              <a:buNone/>
              <a:defRPr sz="900"/>
            </a:lvl6pPr>
            <a:lvl7pPr marL="2427414" indent="0">
              <a:buNone/>
              <a:defRPr sz="900"/>
            </a:lvl7pPr>
            <a:lvl8pPr marL="2831921" indent="0">
              <a:buNone/>
              <a:defRPr sz="900"/>
            </a:lvl8pPr>
            <a:lvl9pPr marL="32364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1737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654" y="2146559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0" t="4761" r="261"/>
          <a:stretch/>
        </p:blipFill>
        <p:spPr>
          <a:xfrm>
            <a:off x="4" y="4"/>
            <a:ext cx="9144002" cy="47319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 userDrawn="1"/>
        </p:nvSpPr>
        <p:spPr>
          <a:xfrm>
            <a:off x="-14202" y="0"/>
            <a:ext cx="9158213" cy="4731996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0" tIns="53752" rIns="107380" bIns="53752" rtlCol="0" anchor="ctr"/>
          <a:lstStyle/>
          <a:p>
            <a:pPr marL="0" marR="0" lvl="0" indent="0" algn="ctr" defTabSz="10699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59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0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958" indent="-20773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1915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8425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6991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5781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8225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1" y="4767267"/>
            <a:ext cx="2057400" cy="273845"/>
          </a:xfrm>
          <a:prstGeom prst="rect">
            <a:avLst/>
          </a:prstGeom>
        </p:spPr>
        <p:txBody>
          <a:bodyPr lIns="108780" tIns="54391" rIns="108780" bIns="54391"/>
          <a:lstStyle/>
          <a:p>
            <a:pPr>
              <a:defRPr/>
            </a:pPr>
            <a:fld id="{21693BF5-6084-B44A-BF2E-65E83B7EE155}" type="datetimeFigureOut">
              <a:rPr kumimoji="1" lang="zh-TW" altLang="en-US" smtClean="0">
                <a:solidFill>
                  <a:prstClr val="black"/>
                </a:solidFill>
              </a:rPr>
              <a:pPr>
                <a:defRPr/>
              </a:pPr>
              <a:t>2022/8/15</a:t>
            </a:fld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6" y="4767267"/>
            <a:ext cx="3086100" cy="273845"/>
          </a:xfrm>
          <a:prstGeom prst="rect">
            <a:avLst/>
          </a:prstGeom>
        </p:spPr>
        <p:txBody>
          <a:bodyPr lIns="108780" tIns="54391" rIns="108780" bIns="54391"/>
          <a:lstStyle/>
          <a:p>
            <a:pPr>
              <a:defRPr/>
            </a:pPr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1" y="4767267"/>
            <a:ext cx="2057400" cy="273845"/>
          </a:xfrm>
          <a:prstGeom prst="rect">
            <a:avLst/>
          </a:prstGeom>
        </p:spPr>
        <p:txBody>
          <a:bodyPr lIns="108780" tIns="54391" rIns="108780" bIns="54391"/>
          <a:lstStyle/>
          <a:p>
            <a:pPr>
              <a:defRPr/>
            </a:pPr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0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482" indent="-23048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10" indent="-221335">
              <a:buClr>
                <a:schemeClr val="accent5"/>
              </a:buClr>
              <a:buFont typeface="Arial"/>
              <a:buChar char="•"/>
              <a:defRPr/>
            </a:lvl2pPr>
            <a:lvl3pPr marL="632326" indent="-158108">
              <a:buClr>
                <a:schemeClr val="accent5"/>
              </a:buClr>
              <a:buFont typeface="Arial"/>
              <a:buChar char="•"/>
              <a:defRPr/>
            </a:lvl3pPr>
            <a:lvl4pPr marL="790423" indent="-15810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554" indent="-20450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10" indent="-221335">
              <a:buClr>
                <a:schemeClr val="accent5"/>
              </a:buClr>
              <a:buFont typeface="Arial"/>
              <a:buChar char="•"/>
              <a:defRPr/>
            </a:lvl2pPr>
            <a:lvl3pPr marL="632326" indent="-158108">
              <a:buClr>
                <a:schemeClr val="accent5"/>
              </a:buClr>
              <a:buFont typeface="Arial"/>
              <a:buChar char="•"/>
              <a:defRPr/>
            </a:lvl3pPr>
            <a:lvl4pPr marL="790423" indent="-15810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2928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1" tIns="53547" rIns="107101" bIns="5354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968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359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8"/>
            <a:ext cx="4629150" cy="3655219"/>
          </a:xfrm>
        </p:spPr>
        <p:txBody>
          <a:bodyPr/>
          <a:lstStyle>
            <a:lvl1pPr marL="230482" indent="-230482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610" indent="-221335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326" indent="-158108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423" indent="-158108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47" indent="0">
              <a:buNone/>
              <a:defRPr sz="1300"/>
            </a:lvl2pPr>
            <a:lvl3pPr marL="803015" indent="0">
              <a:buNone/>
              <a:defRPr sz="1100"/>
            </a:lvl3pPr>
            <a:lvl4pPr marL="1204560" indent="0">
              <a:buNone/>
              <a:defRPr sz="900"/>
            </a:lvl4pPr>
            <a:lvl5pPr marL="1606057" indent="0">
              <a:buNone/>
              <a:defRPr sz="900"/>
            </a:lvl5pPr>
            <a:lvl6pPr marL="2007588" indent="0">
              <a:buNone/>
              <a:defRPr sz="900"/>
            </a:lvl6pPr>
            <a:lvl7pPr marL="2409076" indent="0">
              <a:buNone/>
              <a:defRPr sz="900"/>
            </a:lvl7pPr>
            <a:lvl8pPr marL="2810626" indent="0">
              <a:buNone/>
              <a:defRPr sz="900"/>
            </a:lvl8pPr>
            <a:lvl9pPr marL="3212144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8466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883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8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547" indent="0">
              <a:buNone/>
              <a:defRPr sz="2500"/>
            </a:lvl2pPr>
            <a:lvl3pPr marL="803015" indent="0">
              <a:buNone/>
              <a:defRPr sz="2100"/>
            </a:lvl3pPr>
            <a:lvl4pPr marL="1204560" indent="0">
              <a:buNone/>
              <a:defRPr sz="1800"/>
            </a:lvl4pPr>
            <a:lvl5pPr marL="1606057" indent="0">
              <a:buNone/>
              <a:defRPr sz="1800"/>
            </a:lvl5pPr>
            <a:lvl6pPr marL="2007588" indent="0">
              <a:buNone/>
              <a:defRPr sz="1800"/>
            </a:lvl6pPr>
            <a:lvl7pPr marL="2409076" indent="0">
              <a:buNone/>
              <a:defRPr sz="1800"/>
            </a:lvl7pPr>
            <a:lvl8pPr marL="2810626" indent="0">
              <a:buNone/>
              <a:defRPr sz="1800"/>
            </a:lvl8pPr>
            <a:lvl9pPr marL="3212144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47" indent="0">
              <a:buNone/>
              <a:defRPr sz="1300"/>
            </a:lvl2pPr>
            <a:lvl3pPr marL="803015" indent="0">
              <a:buNone/>
              <a:defRPr sz="1100"/>
            </a:lvl3pPr>
            <a:lvl4pPr marL="1204560" indent="0">
              <a:buNone/>
              <a:defRPr sz="900"/>
            </a:lvl4pPr>
            <a:lvl5pPr marL="1606057" indent="0">
              <a:buNone/>
              <a:defRPr sz="900"/>
            </a:lvl5pPr>
            <a:lvl6pPr marL="2007588" indent="0">
              <a:buNone/>
              <a:defRPr sz="900"/>
            </a:lvl6pPr>
            <a:lvl7pPr marL="2409076" indent="0">
              <a:buNone/>
              <a:defRPr sz="900"/>
            </a:lvl7pPr>
            <a:lvl8pPr marL="2810626" indent="0">
              <a:buNone/>
              <a:defRPr sz="900"/>
            </a:lvl8pPr>
            <a:lvl9pPr marL="3212144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073272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958" indent="-20773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4765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3550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8120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60858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824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0958" indent="-207737">
              <a:buFont typeface="Arial"/>
              <a:buChar char="•"/>
              <a:tabLst/>
              <a:defRPr b="1"/>
            </a:lvl1pPr>
            <a:lvl2pPr marL="449677" indent="-224838">
              <a:buFont typeface="Arial"/>
              <a:buChar char="•"/>
              <a:defRPr b="1"/>
            </a:lvl2pPr>
            <a:lvl3pPr marL="642395" indent="-160599">
              <a:buFont typeface="Arial"/>
              <a:buChar char="•"/>
              <a:defRPr b="0" baseline="0"/>
            </a:lvl3pPr>
            <a:lvl4pPr marL="802992" indent="-160599">
              <a:buFont typeface="Arial"/>
              <a:buChar char="•"/>
              <a:defRPr baseline="0"/>
            </a:lvl4pPr>
            <a:lvl5pPr marL="1835643" indent="-20396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42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4373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418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4" y="740576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2992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59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76" indent="-23417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77" indent="-2248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95" indent="-160599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992" indent="-160599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24428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4634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594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704"/>
              </a:lnSpc>
              <a:spcBef>
                <a:spcPts val="256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03" y="633715"/>
            <a:ext cx="219749" cy="356066"/>
          </a:xfrm>
          <a:prstGeom prst="rect">
            <a:avLst/>
          </a:prstGeom>
          <a:noFill/>
        </p:spPr>
        <p:txBody>
          <a:bodyPr wrap="none" lIns="108780" tIns="54391" rIns="108780" bIns="54391" rtlCol="0">
            <a:spAutoFit/>
          </a:bodyPr>
          <a:lstStyle/>
          <a:p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3"/>
            <a:ext cx="5472608" cy="1728192"/>
          </a:xfrm>
        </p:spPr>
        <p:txBody>
          <a:bodyPr anchor="t"/>
          <a:lstStyle>
            <a:lvl1pPr marL="0" marR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58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52" y="4774169"/>
            <a:ext cx="2358668" cy="325288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4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82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5" y="906331"/>
            <a:ext cx="8221887" cy="3624740"/>
          </a:xfrm>
        </p:spPr>
        <p:txBody>
          <a:bodyPr/>
          <a:lstStyle>
            <a:lvl1pPr>
              <a:defRPr sz="25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700">
                <a:latin typeface="Calibri" pitchFamily="34" charset="0"/>
                <a:ea typeface="微軟正黑體" pitchFamily="34" charset="-120"/>
              </a:defRPr>
            </a:lvl3pPr>
            <a:lvl4pPr>
              <a:defRPr baseline="0"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21464BEC-98DB-402A-8D0C-B043650B2A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33811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5" y="906331"/>
            <a:ext cx="8221887" cy="3624740"/>
          </a:xfrm>
        </p:spPr>
        <p:txBody>
          <a:bodyPr/>
          <a:lstStyle>
            <a:lvl1pPr>
              <a:defRPr sz="25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700"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2D2A576D-6145-4098-8EA5-06F4CE5280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19689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472" y="206259"/>
            <a:ext cx="8229057" cy="857430"/>
          </a:xfrm>
        </p:spPr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477" y="1151160"/>
            <a:ext cx="4039867" cy="479470"/>
          </a:xfrm>
        </p:spPr>
        <p:txBody>
          <a:bodyPr anchor="b"/>
          <a:lstStyle>
            <a:lvl1pPr marL="0" indent="0">
              <a:buNone/>
              <a:defRPr sz="2200" b="1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1500" b="1"/>
            </a:lvl2pPr>
            <a:lvl3pPr marL="715181" indent="0">
              <a:buNone/>
              <a:defRPr sz="1400" b="1"/>
            </a:lvl3pPr>
            <a:lvl4pPr marL="1072770" indent="0">
              <a:buNone/>
              <a:defRPr sz="1300" b="1"/>
            </a:lvl4pPr>
            <a:lvl5pPr marL="1430361" indent="0">
              <a:buNone/>
              <a:defRPr sz="1300" b="1"/>
            </a:lvl5pPr>
            <a:lvl6pPr marL="1787951" indent="0">
              <a:buNone/>
              <a:defRPr sz="1300" b="1"/>
            </a:lvl6pPr>
            <a:lvl7pPr marL="2145541" indent="0">
              <a:buNone/>
              <a:defRPr sz="1300" b="1"/>
            </a:lvl7pPr>
            <a:lvl8pPr marL="2503130" indent="0">
              <a:buNone/>
              <a:defRPr sz="1300" b="1"/>
            </a:lvl8pPr>
            <a:lvl9pPr marL="2860720" indent="0">
              <a:buNone/>
              <a:defRPr sz="13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304" y="1151160"/>
            <a:ext cx="4041225" cy="479470"/>
          </a:xfrm>
        </p:spPr>
        <p:txBody>
          <a:bodyPr anchor="b"/>
          <a:lstStyle>
            <a:lvl1pPr marL="0" indent="0">
              <a:buNone/>
              <a:defRPr sz="2200" b="1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1500" b="1"/>
            </a:lvl2pPr>
            <a:lvl3pPr marL="715181" indent="0">
              <a:buNone/>
              <a:defRPr sz="1400" b="1"/>
            </a:lvl3pPr>
            <a:lvl4pPr marL="1072770" indent="0">
              <a:buNone/>
              <a:defRPr sz="1300" b="1"/>
            </a:lvl4pPr>
            <a:lvl5pPr marL="1430361" indent="0">
              <a:buNone/>
              <a:defRPr sz="1300" b="1"/>
            </a:lvl5pPr>
            <a:lvl6pPr marL="1787951" indent="0">
              <a:buNone/>
              <a:defRPr sz="1300" b="1"/>
            </a:lvl6pPr>
            <a:lvl7pPr marL="2145541" indent="0">
              <a:buNone/>
              <a:defRPr sz="1300" b="1"/>
            </a:lvl7pPr>
            <a:lvl8pPr marL="2503130" indent="0">
              <a:buNone/>
              <a:defRPr sz="1300" b="1"/>
            </a:lvl8pPr>
            <a:lvl9pPr marL="2860720" indent="0">
              <a:buNone/>
              <a:defRPr sz="13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1"/>
          </p:nvPr>
        </p:nvSpPr>
        <p:spPr>
          <a:xfrm>
            <a:off x="446618" y="1641075"/>
            <a:ext cx="4064301" cy="2938979"/>
          </a:xfrm>
        </p:spPr>
        <p:txBody>
          <a:bodyPr/>
          <a:lstStyle>
            <a:lvl1pPr>
              <a:defRPr sz="2200"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2"/>
          </p:nvPr>
        </p:nvSpPr>
        <p:spPr>
          <a:xfrm>
            <a:off x="4643729" y="1641075"/>
            <a:ext cx="4063538" cy="2938979"/>
          </a:xfrm>
        </p:spPr>
        <p:txBody>
          <a:bodyPr/>
          <a:lstStyle>
            <a:lvl1pPr>
              <a:defRPr sz="2200"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A8552854-F10D-4014-AAB2-9CAB6D6197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0378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8249A177-C840-4734-9578-1A0E137B8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57298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472" y="435233"/>
            <a:ext cx="3008180" cy="871469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472" y="1306699"/>
            <a:ext cx="3008180" cy="3518270"/>
          </a:xfrm>
        </p:spPr>
        <p:txBody>
          <a:bodyPr/>
          <a:lstStyle>
            <a:lvl1pPr marL="0" indent="0">
              <a:buNone/>
              <a:defRPr sz="1100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900"/>
            </a:lvl2pPr>
            <a:lvl3pPr marL="715181" indent="0">
              <a:buNone/>
              <a:defRPr sz="800"/>
            </a:lvl3pPr>
            <a:lvl4pPr marL="1072770" indent="0">
              <a:buNone/>
              <a:defRPr sz="700"/>
            </a:lvl4pPr>
            <a:lvl5pPr marL="1430361" indent="0">
              <a:buNone/>
              <a:defRPr sz="700"/>
            </a:lvl5pPr>
            <a:lvl6pPr marL="1787951" indent="0">
              <a:buNone/>
              <a:defRPr sz="700"/>
            </a:lvl6pPr>
            <a:lvl7pPr marL="2145541" indent="0">
              <a:buNone/>
              <a:defRPr sz="700"/>
            </a:lvl7pPr>
            <a:lvl8pPr marL="2503130" indent="0">
              <a:buNone/>
              <a:defRPr sz="700"/>
            </a:lvl8pPr>
            <a:lvl9pPr marL="2860720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3586813" y="434355"/>
            <a:ext cx="5110921" cy="4375751"/>
          </a:xfrm>
        </p:spPr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1D3803DD-1AA4-4112-B891-473E266E09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39654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1881" y="3600344"/>
            <a:ext cx="5486943" cy="425475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1881" y="460032"/>
            <a:ext cx="5486943" cy="3085236"/>
          </a:xfrm>
        </p:spPr>
        <p:txBody>
          <a:bodyPr/>
          <a:lstStyle>
            <a:lvl1pPr marL="0" indent="0">
              <a:buNone/>
              <a:defRPr sz="2500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2200"/>
            </a:lvl2pPr>
            <a:lvl3pPr marL="715181" indent="0">
              <a:buNone/>
              <a:defRPr sz="1900"/>
            </a:lvl3pPr>
            <a:lvl4pPr marL="1072770" indent="0">
              <a:buNone/>
              <a:defRPr sz="1500"/>
            </a:lvl4pPr>
            <a:lvl5pPr marL="1430361" indent="0">
              <a:buNone/>
              <a:defRPr sz="1500"/>
            </a:lvl5pPr>
            <a:lvl6pPr marL="1787951" indent="0">
              <a:buNone/>
              <a:defRPr sz="1500"/>
            </a:lvl6pPr>
            <a:lvl7pPr marL="2145541" indent="0">
              <a:buNone/>
              <a:defRPr sz="1500"/>
            </a:lvl7pPr>
            <a:lvl8pPr marL="2503130" indent="0">
              <a:buNone/>
              <a:defRPr sz="1500"/>
            </a:lvl8pPr>
            <a:lvl9pPr marL="2860720" indent="0">
              <a:buNone/>
              <a:defRPr sz="15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1881" y="4025819"/>
            <a:ext cx="5486943" cy="603657"/>
          </a:xfrm>
        </p:spPr>
        <p:txBody>
          <a:bodyPr/>
          <a:lstStyle>
            <a:lvl1pPr marL="0" indent="0">
              <a:buNone/>
              <a:defRPr sz="1100">
                <a:latin typeface="Calibri" pitchFamily="34" charset="0"/>
                <a:ea typeface="微軟正黑體" pitchFamily="34" charset="-120"/>
              </a:defRPr>
            </a:lvl1pPr>
            <a:lvl2pPr marL="357592" indent="0">
              <a:buNone/>
              <a:defRPr sz="900"/>
            </a:lvl2pPr>
            <a:lvl3pPr marL="715181" indent="0">
              <a:buNone/>
              <a:defRPr sz="800"/>
            </a:lvl3pPr>
            <a:lvl4pPr marL="1072770" indent="0">
              <a:buNone/>
              <a:defRPr sz="700"/>
            </a:lvl4pPr>
            <a:lvl5pPr marL="1430361" indent="0">
              <a:buNone/>
              <a:defRPr sz="700"/>
            </a:lvl5pPr>
            <a:lvl6pPr marL="1787951" indent="0">
              <a:buNone/>
              <a:defRPr sz="700"/>
            </a:lvl6pPr>
            <a:lvl7pPr marL="2145541" indent="0">
              <a:buNone/>
              <a:defRPr sz="700"/>
            </a:lvl7pPr>
            <a:lvl8pPr marL="2503130" indent="0">
              <a:buNone/>
              <a:defRPr sz="700"/>
            </a:lvl8pPr>
            <a:lvl9pPr marL="2860720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A3555CF2-A122-45BB-83F0-104C5D6DE1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16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923" indent="0">
              <a:buNone/>
              <a:defRPr sz="2500"/>
            </a:lvl2pPr>
            <a:lvl3pPr marL="815843" indent="0">
              <a:buNone/>
              <a:defRPr sz="2100"/>
            </a:lvl3pPr>
            <a:lvl4pPr marL="1223763" indent="0">
              <a:buNone/>
              <a:defRPr sz="1800"/>
            </a:lvl4pPr>
            <a:lvl5pPr marL="1631685" indent="0">
              <a:buNone/>
              <a:defRPr sz="1800"/>
            </a:lvl5pPr>
            <a:lvl6pPr marL="2039604" indent="0">
              <a:buNone/>
              <a:defRPr sz="1800"/>
            </a:lvl6pPr>
            <a:lvl7pPr marL="2447525" indent="0">
              <a:buNone/>
              <a:defRPr sz="1800"/>
            </a:lvl7pPr>
            <a:lvl8pPr marL="2855445" indent="0">
              <a:buNone/>
              <a:defRPr sz="1800"/>
            </a:lvl8pPr>
            <a:lvl9pPr marL="326336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07269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直排文字版面配置區 5"/>
          <p:cNvSpPr>
            <a:spLocks noGrp="1"/>
          </p:cNvSpPr>
          <p:nvPr>
            <p:ph type="body" orient="vert" sz="quarter" idx="11"/>
          </p:nvPr>
        </p:nvSpPr>
        <p:spPr>
          <a:xfrm>
            <a:off x="446618" y="873586"/>
            <a:ext cx="8250776" cy="3722622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8F5EEC95-1D12-4D03-ABA7-3618E1C599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85825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42166" y="303451"/>
            <a:ext cx="2056585" cy="4428614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直排文字版面配置區 5"/>
          <p:cNvSpPr>
            <a:spLocks noGrp="1"/>
          </p:cNvSpPr>
          <p:nvPr>
            <p:ph type="body" orient="vert" sz="quarter" idx="11"/>
          </p:nvPr>
        </p:nvSpPr>
        <p:spPr>
          <a:xfrm>
            <a:off x="466921" y="349028"/>
            <a:ext cx="6034008" cy="4377975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067D9AE5-0C83-47B4-AC40-6012AE7AB5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6700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713" y="789556"/>
            <a:ext cx="4100264" cy="3843170"/>
          </a:xfrm>
        </p:spPr>
        <p:txBody>
          <a:bodyPr/>
          <a:lstStyle>
            <a:lvl1pPr marL="227482" indent="-22748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36823" indent="-218446">
              <a:buClr>
                <a:schemeClr val="accent5"/>
              </a:buClr>
              <a:buFont typeface="Arial"/>
              <a:buChar char="•"/>
              <a:defRPr/>
            </a:lvl2pPr>
            <a:lvl3pPr marL="624112" indent="-156115">
              <a:buClr>
                <a:schemeClr val="accent5"/>
              </a:buClr>
              <a:buFont typeface="Arial"/>
              <a:buChar char="•"/>
              <a:defRPr/>
            </a:lvl3pPr>
            <a:lvl4pPr marL="780144" indent="-156115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387" y="789556"/>
            <a:ext cx="4100264" cy="3843170"/>
          </a:xfrm>
        </p:spPr>
        <p:txBody>
          <a:bodyPr/>
          <a:lstStyle>
            <a:lvl1pPr marL="214729" indent="-20185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36823" indent="-218446">
              <a:buClr>
                <a:schemeClr val="accent5"/>
              </a:buClr>
              <a:buFont typeface="Arial"/>
              <a:buChar char="•"/>
              <a:defRPr/>
            </a:lvl2pPr>
            <a:lvl3pPr marL="624112" indent="-156115">
              <a:buClr>
                <a:schemeClr val="accent5"/>
              </a:buClr>
              <a:buFont typeface="Arial"/>
              <a:buChar char="•"/>
              <a:defRPr/>
            </a:lvl3pPr>
            <a:lvl4pPr marL="780144" indent="-156115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77265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5698" tIns="52844" rIns="105698" bIns="5284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756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66191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7"/>
            <a:ext cx="4629150" cy="3655219"/>
          </a:xfrm>
        </p:spPr>
        <p:txBody>
          <a:bodyPr/>
          <a:lstStyle>
            <a:lvl1pPr marL="227482" indent="-227482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36823" indent="-218446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24112" indent="-156115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80144" indent="-156115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396314" indent="0">
              <a:buNone/>
              <a:defRPr sz="1300"/>
            </a:lvl2pPr>
            <a:lvl3pPr marL="792566" indent="0">
              <a:buNone/>
              <a:defRPr sz="1100"/>
            </a:lvl3pPr>
            <a:lvl4pPr marL="1188851" indent="0">
              <a:buNone/>
              <a:defRPr sz="900"/>
            </a:lvl4pPr>
            <a:lvl5pPr marL="1585157" indent="0">
              <a:buNone/>
              <a:defRPr sz="900"/>
            </a:lvl5pPr>
            <a:lvl6pPr marL="1981471" indent="0">
              <a:buNone/>
              <a:defRPr sz="900"/>
            </a:lvl6pPr>
            <a:lvl7pPr marL="2377712" indent="0">
              <a:buNone/>
              <a:defRPr sz="900"/>
            </a:lvl7pPr>
            <a:lvl8pPr marL="2774043" indent="0">
              <a:buNone/>
              <a:defRPr sz="900"/>
            </a:lvl8pPr>
            <a:lvl9pPr marL="3170339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876472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7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396314" indent="0">
              <a:buNone/>
              <a:defRPr sz="2500"/>
            </a:lvl2pPr>
            <a:lvl3pPr marL="792566" indent="0">
              <a:buNone/>
              <a:defRPr sz="2100"/>
            </a:lvl3pPr>
            <a:lvl4pPr marL="1188851" indent="0">
              <a:buNone/>
              <a:defRPr sz="1800"/>
            </a:lvl4pPr>
            <a:lvl5pPr marL="1585157" indent="0">
              <a:buNone/>
              <a:defRPr sz="1800"/>
            </a:lvl5pPr>
            <a:lvl6pPr marL="1981471" indent="0">
              <a:buNone/>
              <a:defRPr sz="1800"/>
            </a:lvl6pPr>
            <a:lvl7pPr marL="2377712" indent="0">
              <a:buNone/>
              <a:defRPr sz="1800"/>
            </a:lvl7pPr>
            <a:lvl8pPr marL="2774043" indent="0">
              <a:buNone/>
              <a:defRPr sz="1800"/>
            </a:lvl8pPr>
            <a:lvl9pPr marL="3170339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396314" indent="0">
              <a:buNone/>
              <a:defRPr sz="1300"/>
            </a:lvl2pPr>
            <a:lvl3pPr marL="792566" indent="0">
              <a:buNone/>
              <a:defRPr sz="1100"/>
            </a:lvl3pPr>
            <a:lvl4pPr marL="1188851" indent="0">
              <a:buNone/>
              <a:defRPr sz="900"/>
            </a:lvl4pPr>
            <a:lvl5pPr marL="1585157" indent="0">
              <a:buNone/>
              <a:defRPr sz="900"/>
            </a:lvl5pPr>
            <a:lvl6pPr marL="1981471" indent="0">
              <a:buNone/>
              <a:defRPr sz="900"/>
            </a:lvl6pPr>
            <a:lvl7pPr marL="2377712" indent="0">
              <a:buNone/>
              <a:defRPr sz="900"/>
            </a:lvl7pPr>
            <a:lvl8pPr marL="2774043" indent="0">
              <a:buNone/>
              <a:defRPr sz="900"/>
            </a:lvl8pPr>
            <a:lvl9pPr marL="3170339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17822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3947" indent="-23394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230" indent="-224610">
              <a:buClr>
                <a:schemeClr val="accent5"/>
              </a:buClr>
              <a:buFont typeface="Arial"/>
              <a:buChar char="•"/>
              <a:defRPr/>
            </a:lvl2pPr>
            <a:lvl3pPr marL="641757" indent="-160444">
              <a:buClr>
                <a:schemeClr val="accent5"/>
              </a:buClr>
              <a:buFont typeface="Arial"/>
              <a:buChar char="•"/>
              <a:defRPr/>
            </a:lvl3pPr>
            <a:lvl4pPr marL="802187" indent="-160444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752" indent="-20754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230" indent="-224610">
              <a:buClr>
                <a:schemeClr val="accent5"/>
              </a:buClr>
              <a:buFont typeface="Arial"/>
              <a:buChar char="•"/>
              <a:defRPr/>
            </a:lvl2pPr>
            <a:lvl3pPr marL="641757" indent="-160444">
              <a:buClr>
                <a:schemeClr val="accent5"/>
              </a:buClr>
              <a:buFont typeface="Arial"/>
              <a:buChar char="•"/>
              <a:defRPr/>
            </a:lvl3pPr>
            <a:lvl4pPr marL="802187" indent="-160444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21785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670" tIns="54328" rIns="108670" bIns="5432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31257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96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0958" indent="-207737">
              <a:buFont typeface="Arial"/>
              <a:buChar char="•"/>
              <a:tabLst/>
              <a:defRPr b="1"/>
            </a:lvl1pPr>
            <a:lvl2pPr marL="449677" indent="-224838">
              <a:buFont typeface="Arial"/>
              <a:buChar char="•"/>
              <a:defRPr b="1"/>
            </a:lvl2pPr>
            <a:lvl3pPr marL="642395" indent="-160599">
              <a:buFont typeface="Arial"/>
              <a:buChar char="•"/>
              <a:defRPr b="0" baseline="0"/>
            </a:lvl3pPr>
            <a:lvl4pPr marL="802992" indent="-160599">
              <a:buFont typeface="Arial"/>
              <a:buChar char="•"/>
              <a:defRPr baseline="0"/>
            </a:lvl4pPr>
            <a:lvl5pPr marL="1835643" indent="-20396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35" y="740609"/>
            <a:ext cx="4629150" cy="3655219"/>
          </a:xfrm>
        </p:spPr>
        <p:txBody>
          <a:bodyPr/>
          <a:lstStyle>
            <a:lvl1pPr marL="233947" indent="-233947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230" indent="-22461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1757" indent="-160444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187" indent="-160444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537" indent="0">
              <a:buNone/>
              <a:defRPr sz="1300"/>
            </a:lvl2pPr>
            <a:lvl3pPr marL="815036" indent="0">
              <a:buNone/>
              <a:defRPr sz="1100"/>
            </a:lvl3pPr>
            <a:lvl4pPr marL="1222554" indent="0">
              <a:buNone/>
              <a:defRPr sz="900"/>
            </a:lvl4pPr>
            <a:lvl5pPr marL="1630067" indent="0">
              <a:buNone/>
              <a:defRPr sz="900"/>
            </a:lvl5pPr>
            <a:lvl6pPr marL="2037568" indent="0">
              <a:buNone/>
              <a:defRPr sz="900"/>
            </a:lvl6pPr>
            <a:lvl7pPr marL="2445105" indent="0">
              <a:buNone/>
              <a:defRPr sz="900"/>
            </a:lvl7pPr>
            <a:lvl8pPr marL="2852603" indent="0">
              <a:buNone/>
              <a:defRPr sz="900"/>
            </a:lvl8pPr>
            <a:lvl9pPr marL="326011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17540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09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7537" indent="0">
              <a:buNone/>
              <a:defRPr sz="2500"/>
            </a:lvl2pPr>
            <a:lvl3pPr marL="815036" indent="0">
              <a:buNone/>
              <a:defRPr sz="2100"/>
            </a:lvl3pPr>
            <a:lvl4pPr marL="1222554" indent="0">
              <a:buNone/>
              <a:defRPr sz="1800"/>
            </a:lvl4pPr>
            <a:lvl5pPr marL="1630067" indent="0">
              <a:buNone/>
              <a:defRPr sz="1800"/>
            </a:lvl5pPr>
            <a:lvl6pPr marL="2037568" indent="0">
              <a:buNone/>
              <a:defRPr sz="1800"/>
            </a:lvl6pPr>
            <a:lvl7pPr marL="2445105" indent="0">
              <a:buNone/>
              <a:defRPr sz="1800"/>
            </a:lvl7pPr>
            <a:lvl8pPr marL="2852603" indent="0">
              <a:buNone/>
              <a:defRPr sz="1800"/>
            </a:lvl8pPr>
            <a:lvl9pPr marL="3260116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537" indent="0">
              <a:buNone/>
              <a:defRPr sz="1300"/>
            </a:lvl2pPr>
            <a:lvl3pPr marL="815036" indent="0">
              <a:buNone/>
              <a:defRPr sz="1100"/>
            </a:lvl3pPr>
            <a:lvl4pPr marL="1222554" indent="0">
              <a:buNone/>
              <a:defRPr sz="900"/>
            </a:lvl4pPr>
            <a:lvl5pPr marL="1630067" indent="0">
              <a:buNone/>
              <a:defRPr sz="900"/>
            </a:lvl5pPr>
            <a:lvl6pPr marL="2037568" indent="0">
              <a:buNone/>
              <a:defRPr sz="900"/>
            </a:lvl6pPr>
            <a:lvl7pPr marL="2445105" indent="0">
              <a:buNone/>
              <a:defRPr sz="900"/>
            </a:lvl7pPr>
            <a:lvl8pPr marL="2852603" indent="0">
              <a:buNone/>
              <a:defRPr sz="900"/>
            </a:lvl8pPr>
            <a:lvl9pPr marL="326011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6665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8" y="789556"/>
            <a:ext cx="4100264" cy="3843170"/>
          </a:xfrm>
        </p:spPr>
        <p:txBody>
          <a:bodyPr/>
          <a:lstStyle>
            <a:lvl1pPr marL="234147" indent="-23414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21" indent="-224810">
              <a:buClr>
                <a:schemeClr val="accent5"/>
              </a:buClr>
              <a:buFont typeface="Arial"/>
              <a:buChar char="•"/>
              <a:defRPr/>
            </a:lvl2pPr>
            <a:lvl3pPr marL="642315" indent="-160580">
              <a:buClr>
                <a:schemeClr val="accent5"/>
              </a:buClr>
              <a:buFont typeface="Arial"/>
              <a:buChar char="•"/>
              <a:defRPr/>
            </a:lvl3pPr>
            <a:lvl4pPr marL="802891" indent="-1605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02" y="789556"/>
            <a:ext cx="4100264" cy="3843170"/>
          </a:xfrm>
        </p:spPr>
        <p:txBody>
          <a:bodyPr/>
          <a:lstStyle>
            <a:lvl1pPr marL="220931" indent="-20771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621" indent="-224810">
              <a:buClr>
                <a:schemeClr val="accent5"/>
              </a:buClr>
              <a:buFont typeface="Arial"/>
              <a:buChar char="•"/>
              <a:defRPr/>
            </a:lvl2pPr>
            <a:lvl3pPr marL="642315" indent="-160580">
              <a:buClr>
                <a:schemeClr val="accent5"/>
              </a:buClr>
              <a:buFont typeface="Arial"/>
              <a:buChar char="•"/>
              <a:defRPr/>
            </a:lvl3pPr>
            <a:lvl4pPr marL="802891" indent="-1605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928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8765" tIns="54384" rIns="108765" bIns="5438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82496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34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5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3" y="740576"/>
            <a:ext cx="4629151" cy="3655219"/>
          </a:xfrm>
        </p:spPr>
        <p:txBody>
          <a:bodyPr/>
          <a:lstStyle>
            <a:lvl1pPr marL="234147" indent="-234147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621" indent="-22481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315" indent="-16058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891" indent="-16058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5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871" indent="0">
              <a:buNone/>
              <a:defRPr sz="1300"/>
            </a:lvl2pPr>
            <a:lvl3pPr marL="815739" indent="0">
              <a:buNone/>
              <a:defRPr sz="1100"/>
            </a:lvl3pPr>
            <a:lvl4pPr marL="1223609" indent="0">
              <a:buNone/>
              <a:defRPr sz="900"/>
            </a:lvl4pPr>
            <a:lvl5pPr marL="1631480" indent="0">
              <a:buNone/>
              <a:defRPr sz="900"/>
            </a:lvl5pPr>
            <a:lvl6pPr marL="2039346" indent="0">
              <a:buNone/>
              <a:defRPr sz="900"/>
            </a:lvl6pPr>
            <a:lvl7pPr marL="2447217" indent="0">
              <a:buNone/>
              <a:defRPr sz="900"/>
            </a:lvl7pPr>
            <a:lvl8pPr marL="2855084" indent="0">
              <a:buNone/>
              <a:defRPr sz="900"/>
            </a:lvl8pPr>
            <a:lvl9pPr marL="32629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47240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576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871" indent="0">
              <a:buNone/>
              <a:defRPr sz="2500"/>
            </a:lvl2pPr>
            <a:lvl3pPr marL="815739" indent="0">
              <a:buNone/>
              <a:defRPr sz="2100"/>
            </a:lvl3pPr>
            <a:lvl4pPr marL="1223609" indent="0">
              <a:buNone/>
              <a:defRPr sz="1800"/>
            </a:lvl4pPr>
            <a:lvl5pPr marL="1631480" indent="0">
              <a:buNone/>
              <a:defRPr sz="1800"/>
            </a:lvl5pPr>
            <a:lvl6pPr marL="2039346" indent="0">
              <a:buNone/>
              <a:defRPr sz="1800"/>
            </a:lvl6pPr>
            <a:lvl7pPr marL="2447217" indent="0">
              <a:buNone/>
              <a:defRPr sz="1800"/>
            </a:lvl7pPr>
            <a:lvl8pPr marL="2855084" indent="0">
              <a:buNone/>
              <a:defRPr sz="1800"/>
            </a:lvl8pPr>
            <a:lvl9pPr marL="326295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5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5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871" indent="0">
              <a:buNone/>
              <a:defRPr sz="1300"/>
            </a:lvl2pPr>
            <a:lvl3pPr marL="815739" indent="0">
              <a:buNone/>
              <a:defRPr sz="1100"/>
            </a:lvl3pPr>
            <a:lvl4pPr marL="1223609" indent="0">
              <a:buNone/>
              <a:defRPr sz="900"/>
            </a:lvl4pPr>
            <a:lvl5pPr marL="1631480" indent="0">
              <a:buNone/>
              <a:defRPr sz="900"/>
            </a:lvl5pPr>
            <a:lvl6pPr marL="2039346" indent="0">
              <a:buNone/>
              <a:defRPr sz="900"/>
            </a:lvl6pPr>
            <a:lvl7pPr marL="2447217" indent="0">
              <a:buNone/>
              <a:defRPr sz="900"/>
            </a:lvl7pPr>
            <a:lvl8pPr marL="2855084" indent="0">
              <a:buNone/>
              <a:defRPr sz="900"/>
            </a:lvl8pPr>
            <a:lvl9pPr marL="326295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0224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562" indent="-20451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30811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598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265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/>
          <a:lstStyle>
            <a:lvl3pPr marL="642395">
              <a:defRPr/>
            </a:lvl3pPr>
            <a:lvl4pPr marL="80299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7"/>
            <a:ext cx="4629150" cy="3655219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924109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7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559" indent="0">
              <a:buNone/>
              <a:defRPr sz="2500"/>
            </a:lvl2pPr>
            <a:lvl3pPr marL="803041" indent="0">
              <a:buNone/>
              <a:defRPr sz="2100"/>
            </a:lvl3pPr>
            <a:lvl4pPr marL="1204598" indent="0">
              <a:buNone/>
              <a:defRPr sz="1800"/>
            </a:lvl4pPr>
            <a:lvl5pPr marL="1606107" indent="0">
              <a:buNone/>
              <a:defRPr sz="1800"/>
            </a:lvl5pPr>
            <a:lvl6pPr marL="2007649" indent="0">
              <a:buNone/>
              <a:defRPr sz="1800"/>
            </a:lvl6pPr>
            <a:lvl7pPr marL="2409151" indent="0">
              <a:buNone/>
              <a:defRPr sz="1800"/>
            </a:lvl7pPr>
            <a:lvl8pPr marL="2810713" indent="0">
              <a:buNone/>
              <a:defRPr sz="1800"/>
            </a:lvl8pPr>
            <a:lvl9pPr marL="3212243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854044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562" indent="-20451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74248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58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2676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9" y="740677"/>
            <a:ext cx="4629150" cy="3655219"/>
          </a:xfrm>
        </p:spPr>
        <p:txBody>
          <a:bodyPr/>
          <a:lstStyle>
            <a:lvl1pPr marL="230489" indent="-230489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623" indent="-22134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346" indent="-15811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447" indent="-15811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268147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10" y="740677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559" indent="0">
              <a:buNone/>
              <a:defRPr sz="2500"/>
            </a:lvl2pPr>
            <a:lvl3pPr marL="803041" indent="0">
              <a:buNone/>
              <a:defRPr sz="2100"/>
            </a:lvl3pPr>
            <a:lvl4pPr marL="1204598" indent="0">
              <a:buNone/>
              <a:defRPr sz="1800"/>
            </a:lvl4pPr>
            <a:lvl5pPr marL="1606107" indent="0">
              <a:buNone/>
              <a:defRPr sz="1800"/>
            </a:lvl5pPr>
            <a:lvl6pPr marL="2007649" indent="0">
              <a:buNone/>
              <a:defRPr sz="1800"/>
            </a:lvl6pPr>
            <a:lvl7pPr marL="2409151" indent="0">
              <a:buNone/>
              <a:defRPr sz="1800"/>
            </a:lvl7pPr>
            <a:lvl8pPr marL="2810713" indent="0">
              <a:buNone/>
              <a:defRPr sz="1800"/>
            </a:lvl8pPr>
            <a:lvl9pPr marL="3212243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559" indent="0">
              <a:buNone/>
              <a:defRPr sz="1300"/>
            </a:lvl2pPr>
            <a:lvl3pPr marL="803041" indent="0">
              <a:buNone/>
              <a:defRPr sz="1100"/>
            </a:lvl3pPr>
            <a:lvl4pPr marL="1204598" indent="0">
              <a:buNone/>
              <a:defRPr sz="900"/>
            </a:lvl4pPr>
            <a:lvl5pPr marL="1606107" indent="0">
              <a:buNone/>
              <a:defRPr sz="900"/>
            </a:lvl5pPr>
            <a:lvl6pPr marL="2007649" indent="0">
              <a:buNone/>
              <a:defRPr sz="900"/>
            </a:lvl6pPr>
            <a:lvl7pPr marL="2409151" indent="0">
              <a:buNone/>
              <a:defRPr sz="900"/>
            </a:lvl7pPr>
            <a:lvl8pPr marL="2810713" indent="0">
              <a:buNone/>
              <a:defRPr sz="900"/>
            </a:lvl8pPr>
            <a:lvl9pPr marL="32122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813453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294" indent="-23429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02" indent="-224952">
              <a:buClr>
                <a:schemeClr val="accent5"/>
              </a:buClr>
              <a:buFont typeface="Arial"/>
              <a:buChar char="•"/>
              <a:defRPr/>
            </a:lvl2pPr>
            <a:lvl3pPr marL="642718" indent="-160680">
              <a:buClr>
                <a:schemeClr val="accent5"/>
              </a:buClr>
              <a:buFont typeface="Arial"/>
              <a:buChar char="•"/>
              <a:defRPr/>
            </a:lvl3pPr>
            <a:lvl4pPr marL="803396" indent="-1606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1069" indent="-207841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02" indent="-224952">
              <a:buClr>
                <a:schemeClr val="accent5"/>
              </a:buClr>
              <a:buFont typeface="Arial"/>
              <a:buChar char="•"/>
              <a:defRPr/>
            </a:lvl2pPr>
            <a:lvl3pPr marL="642718" indent="-160680">
              <a:buClr>
                <a:schemeClr val="accent5"/>
              </a:buClr>
              <a:buFont typeface="Arial"/>
              <a:buChar char="•"/>
              <a:defRPr/>
            </a:lvl3pPr>
            <a:lvl4pPr marL="803396" indent="-16068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48760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7" y="789553"/>
            <a:ext cx="8304923" cy="3843170"/>
          </a:xfrm>
          <a:prstGeom prst="rect">
            <a:avLst/>
          </a:prstGeom>
        </p:spPr>
        <p:txBody>
          <a:bodyPr vert="horz" lIns="108834" tIns="54417" rIns="108834" bIns="5441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54532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479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7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89" y="740572"/>
            <a:ext cx="4629150" cy="3655219"/>
          </a:xfrm>
        </p:spPr>
        <p:txBody>
          <a:bodyPr/>
          <a:lstStyle>
            <a:lvl1pPr marL="234294" indent="-234294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902" indent="-224952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718" indent="-16068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3396" indent="-16068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7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25" indent="0">
              <a:buNone/>
              <a:defRPr sz="1300"/>
            </a:lvl2pPr>
            <a:lvl3pPr marL="816251" indent="0">
              <a:buNone/>
              <a:defRPr sz="1100"/>
            </a:lvl3pPr>
            <a:lvl4pPr marL="1224377" indent="0">
              <a:buNone/>
              <a:defRPr sz="900"/>
            </a:lvl4pPr>
            <a:lvl5pPr marL="1632502" indent="0">
              <a:buNone/>
              <a:defRPr sz="900"/>
            </a:lvl5pPr>
            <a:lvl6pPr marL="2040628" indent="0">
              <a:buNone/>
              <a:defRPr sz="900"/>
            </a:lvl6pPr>
            <a:lvl7pPr marL="2448753" indent="0">
              <a:buNone/>
              <a:defRPr sz="900"/>
            </a:lvl7pPr>
            <a:lvl8pPr marL="2856879" indent="0">
              <a:buNone/>
              <a:defRPr sz="900"/>
            </a:lvl8pPr>
            <a:lvl9pPr marL="3265005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59895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572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8125" indent="0">
              <a:buNone/>
              <a:defRPr sz="2500"/>
            </a:lvl2pPr>
            <a:lvl3pPr marL="816251" indent="0">
              <a:buNone/>
              <a:defRPr sz="2100"/>
            </a:lvl3pPr>
            <a:lvl4pPr marL="1224377" indent="0">
              <a:buNone/>
              <a:defRPr sz="1800"/>
            </a:lvl4pPr>
            <a:lvl5pPr marL="1632502" indent="0">
              <a:buNone/>
              <a:defRPr sz="1800"/>
            </a:lvl5pPr>
            <a:lvl6pPr marL="2040628" indent="0">
              <a:buNone/>
              <a:defRPr sz="1800"/>
            </a:lvl6pPr>
            <a:lvl7pPr marL="2448753" indent="0">
              <a:buNone/>
              <a:defRPr sz="1800"/>
            </a:lvl7pPr>
            <a:lvl8pPr marL="2856879" indent="0">
              <a:buNone/>
              <a:defRPr sz="1800"/>
            </a:lvl8pPr>
            <a:lvl9pPr marL="3265005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7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7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25" indent="0">
              <a:buNone/>
              <a:defRPr sz="1300"/>
            </a:lvl2pPr>
            <a:lvl3pPr marL="816251" indent="0">
              <a:buNone/>
              <a:defRPr sz="1100"/>
            </a:lvl3pPr>
            <a:lvl4pPr marL="1224377" indent="0">
              <a:buNone/>
              <a:defRPr sz="900"/>
            </a:lvl4pPr>
            <a:lvl5pPr marL="1632502" indent="0">
              <a:buNone/>
              <a:defRPr sz="900"/>
            </a:lvl5pPr>
            <a:lvl6pPr marL="2040628" indent="0">
              <a:buNone/>
              <a:defRPr sz="900"/>
            </a:lvl6pPr>
            <a:lvl7pPr marL="2448753" indent="0">
              <a:buNone/>
              <a:defRPr sz="900"/>
            </a:lvl7pPr>
            <a:lvl8pPr marL="2856879" indent="0">
              <a:buNone/>
              <a:defRPr sz="900"/>
            </a:lvl8pPr>
            <a:lvl9pPr marL="3265005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95299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tx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177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108834" tIns="54417" rIns="108834" bIns="54417"/>
          <a:lstStyle/>
          <a:p>
            <a:pPr defTabSz="1088335"/>
            <a:fld id="{21693BF5-6084-B44A-BF2E-65E83B7EE155}" type="datetimeFigureOut">
              <a:rPr kumimoji="1" lang="zh-TW" altLang="en-US" smtClean="0">
                <a:solidFill>
                  <a:prstClr val="black"/>
                </a:solidFill>
              </a:rPr>
              <a:pPr defTabSz="1088335"/>
              <a:t>2022/8/15</a:t>
            </a:fld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3" y="4767264"/>
            <a:ext cx="3086100" cy="273844"/>
          </a:xfrm>
          <a:prstGeom prst="rect">
            <a:avLst/>
          </a:prstGeom>
        </p:spPr>
        <p:txBody>
          <a:bodyPr lIns="108834" tIns="54417" rIns="108834" bIns="54417"/>
          <a:lstStyle/>
          <a:p>
            <a:pPr defTabSz="1088335"/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108834" tIns="54417" rIns="108834" bIns="54417"/>
          <a:lstStyle/>
          <a:p>
            <a:pPr defTabSz="1088335"/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 defTabSz="1088335"/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08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49" y="789555"/>
            <a:ext cx="4100264" cy="3843170"/>
          </a:xfrm>
        </p:spPr>
        <p:txBody>
          <a:bodyPr/>
          <a:lstStyle>
            <a:lvl1pPr marL="230416" indent="-23041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08" y="789555"/>
            <a:ext cx="4100264" cy="3843170"/>
          </a:xfrm>
        </p:spPr>
        <p:txBody>
          <a:bodyPr/>
          <a:lstStyle>
            <a:lvl1pPr marL="217495" indent="-20444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0867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7069" tIns="53531" rIns="107069" bIns="5353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095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1797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8" y="740672"/>
            <a:ext cx="4629150" cy="3655219"/>
          </a:xfrm>
        </p:spPr>
        <p:txBody>
          <a:bodyPr/>
          <a:lstStyle>
            <a:lvl1pPr marL="230416" indent="-23041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433" indent="0">
              <a:buNone/>
              <a:defRPr sz="1300"/>
            </a:lvl2pPr>
            <a:lvl3pPr marL="802789" indent="0">
              <a:buNone/>
              <a:defRPr sz="1100"/>
            </a:lvl3pPr>
            <a:lvl4pPr marL="1204213" indent="0">
              <a:buNone/>
              <a:defRPr sz="900"/>
            </a:lvl4pPr>
            <a:lvl5pPr marL="1605602" indent="0">
              <a:buNone/>
              <a:defRPr sz="900"/>
            </a:lvl5pPr>
            <a:lvl6pPr marL="2007019" indent="0">
              <a:buNone/>
              <a:defRPr sz="900"/>
            </a:lvl6pPr>
            <a:lvl7pPr marL="2408392" indent="0">
              <a:buNone/>
              <a:defRPr sz="900"/>
            </a:lvl7pPr>
            <a:lvl8pPr marL="2809831" indent="0">
              <a:buNone/>
              <a:defRPr sz="900"/>
            </a:lvl8pPr>
            <a:lvl9pPr marL="321123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560906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672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433" indent="0">
              <a:buNone/>
              <a:defRPr sz="2500"/>
            </a:lvl2pPr>
            <a:lvl3pPr marL="802789" indent="0">
              <a:buNone/>
              <a:defRPr sz="2100"/>
            </a:lvl3pPr>
            <a:lvl4pPr marL="1204213" indent="0">
              <a:buNone/>
              <a:defRPr sz="1800"/>
            </a:lvl4pPr>
            <a:lvl5pPr marL="1605602" indent="0">
              <a:buNone/>
              <a:defRPr sz="1800"/>
            </a:lvl5pPr>
            <a:lvl6pPr marL="2007019" indent="0">
              <a:buNone/>
              <a:defRPr sz="1800"/>
            </a:lvl6pPr>
            <a:lvl7pPr marL="2408392" indent="0">
              <a:buNone/>
              <a:defRPr sz="1800"/>
            </a:lvl7pPr>
            <a:lvl8pPr marL="2809831" indent="0">
              <a:buNone/>
              <a:defRPr sz="1800"/>
            </a:lvl8pPr>
            <a:lvl9pPr marL="3211231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433" indent="0">
              <a:buNone/>
              <a:defRPr sz="1300"/>
            </a:lvl2pPr>
            <a:lvl3pPr marL="802789" indent="0">
              <a:buNone/>
              <a:defRPr sz="1100"/>
            </a:lvl3pPr>
            <a:lvl4pPr marL="1204213" indent="0">
              <a:buNone/>
              <a:defRPr sz="900"/>
            </a:lvl4pPr>
            <a:lvl5pPr marL="1605602" indent="0">
              <a:buNone/>
              <a:defRPr sz="900"/>
            </a:lvl5pPr>
            <a:lvl6pPr marL="2007019" indent="0">
              <a:buNone/>
              <a:defRPr sz="900"/>
            </a:lvl6pPr>
            <a:lvl7pPr marL="2408392" indent="0">
              <a:buNone/>
              <a:defRPr sz="900"/>
            </a:lvl7pPr>
            <a:lvl8pPr marL="2809831" indent="0">
              <a:buNone/>
              <a:defRPr sz="900"/>
            </a:lvl8pPr>
            <a:lvl9pPr marL="321123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330761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3" y="4767275"/>
            <a:ext cx="20574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fld id="{21693BF5-6084-B44A-BF2E-65E83B7EE155}" type="datetimeFigureOut">
              <a:rPr kumimoji="1" lang="zh-TW" altLang="en-US" smtClean="0">
                <a:solidFill>
                  <a:prstClr val="black"/>
                </a:solidFill>
              </a:rPr>
              <a:pPr defTabSz="1063121"/>
              <a:t>2022/8/15</a:t>
            </a:fld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9254" y="4767275"/>
            <a:ext cx="30861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2" y="4767275"/>
            <a:ext cx="20574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 defTabSz="1063121"/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6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3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94" y="740576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2992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3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923" indent="0">
              <a:buNone/>
              <a:defRPr sz="1300"/>
            </a:lvl2pPr>
            <a:lvl3pPr marL="815843" indent="0">
              <a:buNone/>
              <a:defRPr sz="1100"/>
            </a:lvl3pPr>
            <a:lvl4pPr marL="1223763" indent="0">
              <a:buNone/>
              <a:defRPr sz="900"/>
            </a:lvl4pPr>
            <a:lvl5pPr marL="1631685" indent="0">
              <a:buNone/>
              <a:defRPr sz="900"/>
            </a:lvl5pPr>
            <a:lvl6pPr marL="2039604" indent="0">
              <a:buNone/>
              <a:defRPr sz="900"/>
            </a:lvl6pPr>
            <a:lvl7pPr marL="2447525" indent="0">
              <a:buNone/>
              <a:defRPr sz="900"/>
            </a:lvl7pPr>
            <a:lvl8pPr marL="2855445" indent="0">
              <a:buNone/>
              <a:defRPr sz="900"/>
            </a:lvl8pPr>
            <a:lvl9pPr marL="3263366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20575" indent="-207383">
              <a:buFont typeface="Arial"/>
              <a:buChar char="•"/>
              <a:tabLst/>
              <a:defRPr sz="2000" b="1">
                <a:solidFill>
                  <a:schemeClr val="bg1"/>
                </a:solidFill>
              </a:defRPr>
            </a:lvl1pPr>
            <a:lvl2pPr marL="448895" indent="-224447">
              <a:buFont typeface="Arial"/>
              <a:buChar char="•"/>
              <a:defRPr sz="1500" b="1">
                <a:solidFill>
                  <a:schemeClr val="bg1"/>
                </a:solidFill>
              </a:defRPr>
            </a:lvl2pPr>
            <a:lvl3pPr marL="641277" indent="-160321">
              <a:buFont typeface="Arial"/>
              <a:buChar char="•"/>
              <a:defRPr sz="1400" b="0" baseline="0">
                <a:solidFill>
                  <a:schemeClr val="bg1"/>
                </a:solidFill>
              </a:defRPr>
            </a:lvl3pPr>
            <a:lvl4pPr marL="801594" indent="-160321">
              <a:buFont typeface="Arial"/>
              <a:buChar char="•"/>
              <a:defRPr sz="1200" baseline="0">
                <a:solidFill>
                  <a:schemeClr val="bg1"/>
                </a:solidFill>
              </a:defRPr>
            </a:lvl4pPr>
            <a:lvl5pPr marL="1832447" indent="-203607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32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40710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271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09" y="740591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1594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79949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25" y="740591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216" indent="0">
              <a:buNone/>
              <a:defRPr sz="2500"/>
            </a:lvl2pPr>
            <a:lvl3pPr marL="814430" indent="0">
              <a:buNone/>
              <a:defRPr sz="2100"/>
            </a:lvl3pPr>
            <a:lvl4pPr marL="1221633" indent="0">
              <a:buNone/>
              <a:defRPr sz="1800"/>
            </a:lvl4pPr>
            <a:lvl5pPr marL="1628847" indent="0">
              <a:buNone/>
              <a:defRPr sz="1800"/>
            </a:lvl5pPr>
            <a:lvl6pPr marL="2036056" indent="0">
              <a:buNone/>
              <a:defRPr sz="1800"/>
            </a:lvl6pPr>
            <a:lvl7pPr marL="2443264" indent="0">
              <a:buNone/>
              <a:defRPr sz="1800"/>
            </a:lvl7pPr>
            <a:lvl8pPr marL="2850475" indent="0">
              <a:buNone/>
              <a:defRPr sz="1800"/>
            </a:lvl8pPr>
            <a:lvl9pPr marL="325768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21950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9261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03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65"/>
              </a:lnSpc>
              <a:spcBef>
                <a:spcPts val="235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</a:t>
            </a:r>
            <a:r>
              <a:rPr lang="en-US" altLang="zh-TW" sz="1600" dirty="0" smtClean="0">
                <a:latin typeface="Calibri" charset="0"/>
                <a:ea typeface="微軟正黑體" charset="-120"/>
                <a:cs typeface="Calibri" charset="0"/>
              </a:rPr>
              <a:t>2019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11" y="633726"/>
            <a:ext cx="219370" cy="355878"/>
          </a:xfrm>
          <a:prstGeom prst="rect">
            <a:avLst/>
          </a:prstGeom>
          <a:noFill/>
        </p:spPr>
        <p:txBody>
          <a:bodyPr wrap="none" lIns="108592" tIns="54298" rIns="108592" bIns="54298" rtlCol="0">
            <a:spAutoFit/>
          </a:bodyPr>
          <a:lstStyle/>
          <a:p>
            <a:pPr defTabSz="1085890"/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4"/>
            <a:ext cx="5472608" cy="1728192"/>
          </a:xfrm>
        </p:spPr>
        <p:txBody>
          <a:bodyPr anchor="t"/>
          <a:lstStyle>
            <a:lvl1pPr marL="0" marR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60" y="4774178"/>
            <a:ext cx="2358288" cy="325100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4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106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25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4144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15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66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9" Type="http://schemas.openxmlformats.org/officeDocument/2006/relationships/image" Target="../media/image1.jp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86.xml"/><Relationship Id="rId7" Type="http://schemas.openxmlformats.org/officeDocument/2006/relationships/theme" Target="../theme/theme1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0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93.xml"/><Relationship Id="rId9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20.xml"/><Relationship Id="rId4" Type="http://schemas.openxmlformats.org/officeDocument/2006/relationships/hyperlink" Target="http://www.presentationgo.com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microsoft.com/office/2007/relationships/hdphoto" Target="../media/hdphoto2.wdp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9"/>
            <a:ext cx="612068" cy="634295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  <a:latin typeface="Calibri"/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1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7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21" y="129804"/>
            <a:ext cx="930191" cy="822306"/>
            <a:chOff x="11056428" y="-183004"/>
            <a:chExt cx="2050850" cy="1886379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50" cy="635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bg1"/>
                  </a:solidFill>
                </a:rPr>
                <a:t>ASE</a:t>
              </a:r>
              <a:r>
                <a:rPr lang="zh-TW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GROUP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7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5" r:id="rId3"/>
    <p:sldLayoutId id="2147483697" r:id="rId4"/>
    <p:sldLayoutId id="2147483698" r:id="rId5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60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75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364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153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670" tIns="54328" rIns="108670" bIns="5432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670" tIns="54328" rIns="108670" bIns="5432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8" y="4632763"/>
            <a:ext cx="612068" cy="634295"/>
          </a:xfrm>
          <a:prstGeom prst="rect">
            <a:avLst/>
          </a:prstGeom>
        </p:spPr>
        <p:txBody>
          <a:bodyPr vert="horz" lIns="81509" tIns="40753" rIns="81509" bIns="4075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57" y="4701817"/>
            <a:ext cx="2055863" cy="294383"/>
          </a:xfrm>
          <a:prstGeom prst="rect">
            <a:avLst/>
          </a:prstGeom>
        </p:spPr>
        <p:txBody>
          <a:bodyPr wrap="none" lIns="108670" tIns="54328" rIns="108670" bIns="54328">
            <a:spAutoFit/>
          </a:bodyPr>
          <a:lstStyle/>
          <a:p>
            <a:pPr defTabSz="1086708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5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815036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770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130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3729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7327" indent="-203770" algn="l" defTabSz="81503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3806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7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48845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6352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3870" indent="-203770" algn="l" defTabSz="81503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37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5036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22554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067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37568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45105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52603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60116" algn="l" defTabSz="81503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65" tIns="54384" rIns="108765" bIns="5438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8765" tIns="54384" rIns="108765" bIns="5438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31"/>
            <a:ext cx="612068" cy="634295"/>
          </a:xfrm>
          <a:prstGeom prst="rect">
            <a:avLst/>
          </a:prstGeom>
        </p:spPr>
        <p:txBody>
          <a:bodyPr vert="horz" lIns="81575" tIns="40787" rIns="81575" bIns="40787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41" y="4701797"/>
            <a:ext cx="2056054" cy="294496"/>
          </a:xfrm>
          <a:prstGeom prst="rect">
            <a:avLst/>
          </a:prstGeom>
        </p:spPr>
        <p:txBody>
          <a:bodyPr wrap="none" lIns="108765" tIns="54384" rIns="108765" bIns="54384">
            <a:spAutoFit/>
          </a:bodyPr>
          <a:lstStyle/>
          <a:p>
            <a:pPr defTabSz="1087650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6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30" y="129805"/>
            <a:ext cx="930191" cy="822307"/>
            <a:chOff x="11056428" y="-183004"/>
            <a:chExt cx="2050848" cy="1886377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48" cy="63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7650"/>
              <a:r>
                <a:rPr lang="en-US" altLang="zh-TW" sz="12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2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</a:rPr>
                <a:t>GROUP</a:t>
              </a:r>
              <a:endParaRPr lang="zh-TW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71" tIns="38935" rIns="77871" bIns="38935" rtlCol="0" anchor="ctr"/>
          <a:lstStyle/>
          <a:p>
            <a:pPr algn="ctr" defTabSz="108765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8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</p:sldLayoutIdLst>
  <p:timing>
    <p:tnLst>
      <p:par>
        <p:cTn id="1" dur="indefinite" restart="never" nodeType="tmRoot"/>
      </p:par>
    </p:tnLst>
  </p:timing>
  <p:txStyles>
    <p:titleStyle>
      <a:lvl1pPr algn="l" defTabSz="815739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36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19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285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050" indent="-203936" algn="l" defTabSz="8157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411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283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151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020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6889" indent="-203936" algn="l" defTabSz="815739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871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739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609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480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346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217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084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2954" algn="l" defTabSz="8157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7103" tIns="53549" rIns="107103" bIns="5354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1"/>
            <a:ext cx="612068" cy="634295"/>
          </a:xfrm>
          <a:prstGeom prst="rect">
            <a:avLst/>
          </a:prstGeom>
        </p:spPr>
        <p:txBody>
          <a:bodyPr vert="horz" lIns="80344" tIns="40203" rIns="80344" bIns="4020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8" y="4701880"/>
            <a:ext cx="2052698" cy="292810"/>
          </a:xfrm>
          <a:prstGeom prst="rect">
            <a:avLst/>
          </a:prstGeom>
        </p:spPr>
        <p:txBody>
          <a:bodyPr wrap="none" lIns="107103" tIns="53549" rIns="107103" bIns="53549">
            <a:spAutoFit/>
          </a:bodyPr>
          <a:lstStyle/>
          <a:p>
            <a:pPr defTabSz="1070737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58" tIns="53790" rIns="107458" bIns="53790" rtlCol="0" anchor="ctr"/>
          <a:lstStyle/>
          <a:p>
            <a:pPr algn="ctr" defTabSz="107073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24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</p:sldLayoutIdLst>
  <p:timing>
    <p:tnLst>
      <p:par>
        <p:cTn id="1" dur="indefinite" restart="never" nodeType="tmRoot"/>
      </p:par>
    </p:tnLst>
  </p:timing>
  <p:txStyles>
    <p:titleStyle>
      <a:lvl1pPr algn="l" defTabSz="803041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802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671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44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21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882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37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935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148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3000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55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04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598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107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64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915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071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224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7103" tIns="53549" rIns="107103" bIns="5354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3" tIns="53549" rIns="107103" bIns="5354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1"/>
            <a:ext cx="612068" cy="634295"/>
          </a:xfrm>
          <a:prstGeom prst="rect">
            <a:avLst/>
          </a:prstGeom>
        </p:spPr>
        <p:txBody>
          <a:bodyPr vert="horz" lIns="80344" tIns="40203" rIns="80344" bIns="4020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8" y="4701880"/>
            <a:ext cx="2052698" cy="292810"/>
          </a:xfrm>
          <a:prstGeom prst="rect">
            <a:avLst/>
          </a:prstGeom>
        </p:spPr>
        <p:txBody>
          <a:bodyPr wrap="none" lIns="107103" tIns="53549" rIns="107103" bIns="53549">
            <a:spAutoFit/>
          </a:bodyPr>
          <a:lstStyle/>
          <a:p>
            <a:pPr defTabSz="1070737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58" tIns="53790" rIns="107458" bIns="53790" rtlCol="0" anchor="ctr"/>
          <a:lstStyle/>
          <a:p>
            <a:pPr algn="ctr" defTabSz="107073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845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iming>
    <p:tnLst>
      <p:par>
        <p:cTn id="1" dur="indefinite" restart="never" nodeType="tmRoot"/>
      </p:par>
    </p:tnLst>
  </p:timing>
  <p:txStyles>
    <p:titleStyle>
      <a:lvl1pPr algn="l" defTabSz="803041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802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671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44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210" indent="-200802" algn="l" defTabSz="80304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882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37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935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1489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3000" indent="-200802" algn="l" defTabSz="80304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55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04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598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107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649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9151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071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2243" algn="l" defTabSz="8030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7" y="273844"/>
            <a:ext cx="8304923" cy="407696"/>
          </a:xfrm>
          <a:prstGeom prst="rect">
            <a:avLst/>
          </a:prstGeom>
        </p:spPr>
        <p:txBody>
          <a:bodyPr vert="horz" lIns="108834" tIns="54417" rIns="108834" bIns="54417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7" y="789553"/>
            <a:ext cx="8304923" cy="3843170"/>
          </a:xfrm>
          <a:prstGeom prst="rect">
            <a:avLst/>
          </a:prstGeom>
        </p:spPr>
        <p:txBody>
          <a:bodyPr vert="horz" lIns="108834" tIns="54417" rIns="108834" bIns="5441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6" y="4632725"/>
            <a:ext cx="612068" cy="634295"/>
          </a:xfrm>
          <a:prstGeom prst="rect">
            <a:avLst/>
          </a:prstGeom>
        </p:spPr>
        <p:txBody>
          <a:bodyPr vert="horz" lIns="81625" tIns="40813" rIns="81625" bIns="40813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5" y="4701795"/>
            <a:ext cx="2056194" cy="294563"/>
          </a:xfrm>
          <a:prstGeom prst="rect">
            <a:avLst/>
          </a:prstGeom>
        </p:spPr>
        <p:txBody>
          <a:bodyPr wrap="none" lIns="108834" tIns="54417" rIns="108834" bIns="54417">
            <a:spAutoFit/>
          </a:bodyPr>
          <a:lstStyle/>
          <a:p>
            <a:pPr defTabSz="1088335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1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</p:sldLayoutIdLst>
  <p:timing>
    <p:tnLst>
      <p:par>
        <p:cTn id="1" dur="indefinite" restart="never" nodeType="tmRoot"/>
      </p:par>
    </p:tnLst>
  </p:timing>
  <p:txStyles>
    <p:titleStyle>
      <a:lvl1pPr algn="l" defTabSz="816251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4063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797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684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569" indent="-204063" algn="l" defTabSz="816251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6565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691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816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942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068" indent="-204063" algn="l" defTabSz="816251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25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51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377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02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628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753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879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005" algn="l" defTabSz="8162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8" y="273855"/>
            <a:ext cx="8304923" cy="407696"/>
          </a:xfrm>
          <a:prstGeom prst="rect">
            <a:avLst/>
          </a:prstGeom>
        </p:spPr>
        <p:txBody>
          <a:bodyPr vert="horz" lIns="107069" tIns="53531" rIns="107069" bIns="5353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7069" tIns="53531" rIns="107069" bIns="5353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7"/>
            <a:ext cx="612068" cy="634295"/>
          </a:xfrm>
          <a:prstGeom prst="rect">
            <a:avLst/>
          </a:prstGeom>
        </p:spPr>
        <p:txBody>
          <a:bodyPr vert="horz" lIns="80317" tIns="40190" rIns="80317" bIns="401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5" y="4701879"/>
            <a:ext cx="2052629" cy="292773"/>
          </a:xfrm>
          <a:prstGeom prst="rect">
            <a:avLst/>
          </a:prstGeom>
        </p:spPr>
        <p:txBody>
          <a:bodyPr wrap="none" lIns="107069" tIns="53531" rIns="107069" bIns="53531">
            <a:spAutoFit/>
          </a:bodyPr>
          <a:lstStyle/>
          <a:p>
            <a:pPr defTabSz="1070404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22" tIns="53772" rIns="107422" bIns="53772" rtlCol="0" anchor="ctr"/>
          <a:lstStyle/>
          <a:p>
            <a:pPr algn="ctr" defTabSz="1070404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686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</p:sldLayoutIdLst>
  <p:timing>
    <p:tnLst>
      <p:par>
        <p:cTn id="1" dur="indefinite" restart="never" nodeType="tmRoot"/>
      </p:par>
    </p:tnLst>
  </p:timing>
  <p:txStyles>
    <p:titleStyle>
      <a:lvl1pPr algn="l" defTabSz="802789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738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534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242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4955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313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7684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111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0542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1923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433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2789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213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5602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019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8392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831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1231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40" y="273844"/>
            <a:ext cx="8304923" cy="407696"/>
          </a:xfrm>
          <a:prstGeom prst="rect">
            <a:avLst/>
          </a:prstGeom>
        </p:spPr>
        <p:txBody>
          <a:bodyPr vert="horz" lIns="108592" tIns="54298" rIns="108592" bIns="5429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40" y="789553"/>
            <a:ext cx="8304923" cy="3843170"/>
          </a:xfrm>
          <a:prstGeom prst="rect">
            <a:avLst/>
          </a:prstGeom>
        </p:spPr>
        <p:txBody>
          <a:bodyPr vert="horz" lIns="108592" tIns="54298" rIns="108592" bIns="5429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444" tIns="40720" rIns="81444" bIns="40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4247" y="4701806"/>
            <a:ext cx="2055705" cy="294322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"/>
            <a:ext cx="9144000" cy="4701794"/>
          </a:xfrm>
          <a:prstGeom prst="rect">
            <a:avLst/>
          </a:prstGeom>
          <a:gradFill>
            <a:gsLst>
              <a:gs pos="0">
                <a:srgbClr val="050102"/>
              </a:gs>
              <a:gs pos="0">
                <a:srgbClr val="331433"/>
              </a:gs>
              <a:gs pos="100000">
                <a:srgbClr val="061C52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44" tIns="38870" rIns="77744" bIns="38870" rtlCol="0" anchor="ctr"/>
          <a:lstStyle/>
          <a:p>
            <a:pPr algn="ctr" defTabSz="108589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8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</p:sldLayoutIdLst>
  <p:timing>
    <p:tnLst>
      <p:par>
        <p:cTn id="1" dur="indefinite" restart="never" nodeType="tmRoot"/>
      </p:par>
    </p:tnLst>
  </p:timing>
  <p:txStyles>
    <p:titleStyle>
      <a:lvl1pPr algn="l" defTabSz="814430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575" indent="-207383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8895" indent="-224447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1277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1594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2447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66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871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08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1289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21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43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633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847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605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326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0475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68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1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13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2612"/>
            <a:ext cx="7886700" cy="554292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14401"/>
            <a:ext cx="7886700" cy="371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29434"/>
            <a:ext cx="9144000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6858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68384" y="130191"/>
            <a:ext cx="277122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1" y="-12491"/>
            <a:ext cx="1180174" cy="482192"/>
            <a:chOff x="-2096383" y="21447"/>
            <a:chExt cx="1573565" cy="64292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91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9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9526" y="5219701"/>
            <a:ext cx="105990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6762750" y="4762500"/>
            <a:ext cx="1905000" cy="2308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ASE Public / Security-D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72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7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chemeClr val="tx1"/>
                </a:solidFill>
                <a:latin typeface="Calibri"/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1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-1" y="1"/>
            <a:ext cx="9164593" cy="470179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9164592" cy="47244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0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9" r:id="rId4"/>
    <p:sldLayoutId id="2147483710" r:id="rId5"/>
    <p:sldLayoutId id="2147483708" r:id="rId6"/>
    <p:sldLayoutId id="2147483711" r:id="rId7"/>
    <p:sldLayoutId id="2147483751" r:id="rId8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958" indent="-207737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9677" indent="-224838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2395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2992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1"/>
            <a:ext cx="1905000" cy="207747"/>
          </a:xfrm>
          <a:prstGeom prst="rect">
            <a:avLst/>
          </a:prstGeom>
          <a:noFill/>
        </p:spPr>
        <p:txBody>
          <a:bodyPr vert="horz" lIns="68579" tIns="34289" rIns="68579" bIns="34289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3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" y="0"/>
            <a:ext cx="9144000" cy="5143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0946" tIns="40471" rIns="80946" bIns="4047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788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7788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375" y="4701937"/>
            <a:ext cx="2059046" cy="293498"/>
          </a:xfrm>
          <a:prstGeom prst="rect">
            <a:avLst/>
          </a:prstGeom>
        </p:spPr>
        <p:txBody>
          <a:bodyPr wrap="none" lIns="107865" tIns="53890" rIns="107865" bIns="53890">
            <a:spAutoFit/>
          </a:bodyPr>
          <a:lstStyle/>
          <a:p>
            <a:pPr marL="0" marR="0" lvl="0" indent="0" algn="l" defTabSz="107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3992"/>
          <a:stretch/>
        </p:blipFill>
        <p:spPr bwMode="auto">
          <a:xfrm>
            <a:off x="0" y="3274"/>
            <a:ext cx="9144000" cy="472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395539" y="273973"/>
            <a:ext cx="8304923" cy="407696"/>
          </a:xfrm>
          <a:prstGeom prst="rect">
            <a:avLst/>
          </a:prstGeom>
        </p:spPr>
        <p:txBody>
          <a:bodyPr vert="horz" lIns="107865" tIns="53890" rIns="107865" bIns="53890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8" y="5"/>
            <a:ext cx="9143997" cy="4731991"/>
          </a:xfrm>
          <a:prstGeom prst="rect">
            <a:avLst/>
          </a:prstGeom>
          <a:solidFill>
            <a:srgbClr val="06001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marL="0" marR="0" lvl="0" indent="0" algn="ctr" defTabSz="107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27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</p:sldLayoutIdLst>
  <p:timing>
    <p:tnLst>
      <p:par>
        <p:cTn id="1" dur="indefinite" restart="never" nodeType="tmRoot"/>
      </p:par>
    </p:tnLst>
  </p:timing>
  <p:txStyles>
    <p:titleStyle>
      <a:lvl1pPr algn="l" defTabSz="809139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19276" indent="-206128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5972" indent="-222996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37104" indent="-159313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796298" indent="-159313" algn="l" defTabSz="80913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17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20425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25054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29714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167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38712" indent="-202348" algn="l" defTabSz="80913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4695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9139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13706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18271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22711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27414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31921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36454" algn="l" defTabSz="8091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9"/>
            <a:ext cx="612068" cy="634295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788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7788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pPr marL="0" marR="0" lvl="0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0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60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75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364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153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7101" tIns="53547" rIns="107101" bIns="53547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7101" tIns="53547" rIns="107101" bIns="5354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2"/>
            <a:ext cx="612068" cy="634295"/>
          </a:xfrm>
          <a:prstGeom prst="rect">
            <a:avLst/>
          </a:prstGeom>
        </p:spPr>
        <p:txBody>
          <a:bodyPr vert="horz" lIns="80342" tIns="40201" rIns="80342" bIns="4020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30" y="4701877"/>
            <a:ext cx="2052694" cy="292806"/>
          </a:xfrm>
          <a:prstGeom prst="rect">
            <a:avLst/>
          </a:prstGeom>
        </p:spPr>
        <p:txBody>
          <a:bodyPr wrap="none" lIns="107101" tIns="53547" rIns="107101" bIns="53547">
            <a:spAutoFit/>
          </a:bodyPr>
          <a:lstStyle/>
          <a:p>
            <a:pPr defTabSz="1070707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54" tIns="53788" rIns="107454" bIns="53788" rtlCol="0" anchor="ctr"/>
          <a:lstStyle/>
          <a:p>
            <a:pPr algn="ctr" defTabSz="107070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443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</p:sldLayoutIdLst>
  <p:timing>
    <p:tnLst>
      <p:par>
        <p:cTn id="1" dur="indefinite" restart="never" nodeType="tmRoot"/>
      </p:par>
    </p:tnLst>
  </p:timing>
  <p:txStyles>
    <p:titleStyle>
      <a:lvl1pPr algn="l" defTabSz="803015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796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659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421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186" indent="-200796" algn="l" defTabSz="803015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827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310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853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1398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2895" indent="-200796" algn="l" defTabSz="803015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547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015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560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057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588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9076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0626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2144" algn="l" defTabSz="8030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9"/>
            <a:ext cx="612068" cy="634295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7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21" y="129804"/>
            <a:ext cx="930191" cy="822306"/>
            <a:chOff x="11056428" y="-183004"/>
            <a:chExt cx="2050850" cy="1886379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50" cy="635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2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</a:rPr>
                <a:t>GROUP</a:t>
              </a:r>
              <a:endParaRPr lang="zh-TW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82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960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575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364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153" indent="-203960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3844"/>
            <a:ext cx="8304923" cy="407696"/>
          </a:xfrm>
          <a:prstGeom prst="rect">
            <a:avLst/>
          </a:prstGeom>
        </p:spPr>
        <p:txBody>
          <a:bodyPr vert="horz" lIns="108780" tIns="54391" rIns="108780" bIns="5439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3"/>
            <a:ext cx="8304923" cy="3843170"/>
          </a:xfrm>
          <a:prstGeom prst="rect">
            <a:avLst/>
          </a:prstGeom>
        </p:spPr>
        <p:txBody>
          <a:bodyPr vert="horz" lIns="108780" tIns="54391" rIns="108780" bIns="5439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585" tIns="40792" rIns="81585" bIns="4079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239" y="4701798"/>
            <a:ext cx="2056085" cy="294510"/>
          </a:xfrm>
          <a:prstGeom prst="rect">
            <a:avLst/>
          </a:prstGeom>
        </p:spPr>
        <p:txBody>
          <a:bodyPr wrap="none" lIns="108780" tIns="54391" rIns="108780" bIns="54391">
            <a:spAutoFit/>
          </a:bodyPr>
          <a:lstStyle/>
          <a:p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-1" y="1"/>
            <a:ext cx="9164593" cy="470179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9164592" cy="47244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880" tIns="38940" rIns="77880" bIns="38940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8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</p:sldLayoutIdLst>
  <p:timing>
    <p:tnLst>
      <p:par>
        <p:cTn id="1" dur="indefinite" restart="never" nodeType="tmRoot"/>
      </p:par>
    </p:tnLst>
  </p:timing>
  <p:txStyles>
    <p:titleStyle>
      <a:lvl1pPr algn="l" defTabSz="815843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958" indent="-207737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9677" indent="-224838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2395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2992" indent="-160599" algn="l" defTabSz="815843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5643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565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148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9406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327" indent="-203960" algn="l" defTabSz="81584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2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84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763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68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604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52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445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366" algn="l" defTabSz="8158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4"/>
          <p:cNvSpPr txBox="1">
            <a:spLocks noChangeArrowheads="1"/>
          </p:cNvSpPr>
          <p:nvPr userDrawn="1"/>
        </p:nvSpPr>
        <p:spPr bwMode="auto">
          <a:xfrm>
            <a:off x="344803" y="4921044"/>
            <a:ext cx="3241667" cy="217138"/>
          </a:xfrm>
          <a:prstGeom prst="rect">
            <a:avLst/>
          </a:prstGeom>
          <a:noFill/>
          <a:ln>
            <a:noFill/>
          </a:ln>
          <a:extLst/>
        </p:spPr>
        <p:txBody>
          <a:bodyPr lIns="77876" tIns="38939" rIns="77876" bIns="38939">
            <a:spAutoFit/>
          </a:bodyPr>
          <a:lstStyle>
            <a:lvl1pPr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9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© ASE Group. All rights reserved.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38" y="303451"/>
            <a:ext cx="6696459" cy="37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876" tIns="38939" rIns="77876" bIns="38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Changing Industry Landscape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35392" y="4850851"/>
            <a:ext cx="1026257" cy="26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876" tIns="38939" rIns="77876" bIns="38939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595959"/>
                </a:solidFill>
                <a:latin typeface="Calibri" pitchFamily="34" charset="0"/>
                <a:ea typeface="新細明體" charset="-120"/>
                <a:cs typeface="Calibri" pitchFamily="34" charset="0"/>
              </a:defRPr>
            </a:lvl1pPr>
          </a:lstStyle>
          <a:p>
            <a:pPr defTabSz="77880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31" y="906025"/>
            <a:ext cx="8230414" cy="38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876" tIns="38939" rIns="77876" bIns="38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Second level</a:t>
            </a:r>
          </a:p>
          <a:p>
            <a:pPr lvl="1"/>
            <a:r>
              <a:rPr lang="en-US" altLang="zh-TW" smtClean="0"/>
              <a:t>Third level</a:t>
            </a:r>
          </a:p>
          <a:p>
            <a:pPr lvl="2"/>
            <a:r>
              <a:rPr lang="en-US" altLang="zh-TW" smtClean="0"/>
              <a:t>Fourth level</a:t>
            </a:r>
          </a:p>
          <a:p>
            <a:pPr lvl="3"/>
            <a:r>
              <a:rPr lang="en-US" altLang="zh-TW" smtClean="0"/>
              <a:t>Fifth level</a:t>
            </a:r>
          </a:p>
          <a:p>
            <a:pPr lvl="4"/>
            <a:endParaRPr lang="en-US" altLang="zh-TW" smtClean="0"/>
          </a:p>
        </p:txBody>
      </p:sp>
      <p:sp>
        <p:nvSpPr>
          <p:cNvPr id="6" name="Text Box 24"/>
          <p:cNvSpPr txBox="1">
            <a:spLocks noChangeArrowheads="1"/>
          </p:cNvSpPr>
          <p:nvPr userDrawn="1"/>
        </p:nvSpPr>
        <p:spPr bwMode="auto">
          <a:xfrm>
            <a:off x="354307" y="4776339"/>
            <a:ext cx="3241667" cy="217138"/>
          </a:xfrm>
          <a:prstGeom prst="rect">
            <a:avLst/>
          </a:prstGeom>
          <a:noFill/>
          <a:ln>
            <a:noFill/>
          </a:ln>
          <a:extLst/>
        </p:spPr>
        <p:txBody>
          <a:bodyPr lIns="77876" tIns="38939" rIns="77876" bIns="38939">
            <a:spAutoFit/>
          </a:bodyPr>
          <a:lstStyle>
            <a:lvl1pPr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900" smtClean="0">
                <a:solidFill>
                  <a:srgbClr val="820000"/>
                </a:solidFill>
                <a:latin typeface="Calibri" pitchFamily="34" charset="0"/>
              </a:rPr>
              <a:t>ASE Confidential / Security-C</a:t>
            </a:r>
            <a:endParaRPr lang="en-US" altLang="zh-TW" sz="1000" b="0" dirty="0" smtClean="0">
              <a:solidFill>
                <a:srgbClr val="82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8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</p:sldLayoutIdLst>
  <p:hf hdr="0" ftr="0" dt="0"/>
  <p:txStyles>
    <p:titleStyle>
      <a:lvl1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1pPr>
      <a:lvl2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2pPr>
      <a:lvl3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3pPr>
      <a:lvl4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4pPr>
      <a:lvl5pPr algn="l" defTabSz="77850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5pPr>
      <a:lvl6pPr marL="357592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6pPr>
      <a:lvl7pPr marL="715181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7pPr>
      <a:lvl8pPr marL="1072770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8pPr>
      <a:lvl9pPr marL="1430361" algn="l" defTabSz="778505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9pPr>
    </p:titleStyle>
    <p:bodyStyle>
      <a:lvl1pPr marL="208596" indent="-208596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£"/>
        <a:tabLst>
          <a:tab pos="0" algn="r"/>
        </a:tabLst>
        <a:defRPr kumimoji="1" sz="2500" b="1">
          <a:solidFill>
            <a:srgbClr val="333333"/>
          </a:solidFill>
          <a:latin typeface="Calibri" pitchFamily="34" charset="0"/>
          <a:ea typeface="微軟正黑體" pitchFamily="34" charset="-120"/>
          <a:cs typeface="Calibri" pitchFamily="34" charset="0"/>
        </a:defRPr>
      </a:lvl1pPr>
      <a:lvl2pPr marL="409739" indent="-178795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l"/>
        <a:tabLst>
          <a:tab pos="0" algn="r"/>
        </a:tabLst>
        <a:defRPr kumimoji="1" lang="en-US" altLang="zh-TW" sz="2000" b="1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2pPr>
      <a:lvl3pPr marL="633233" indent="-213561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u"/>
        <a:tabLst>
          <a:tab pos="0" algn="r"/>
        </a:tabLst>
        <a:defRPr kumimoji="1" lang="en-US" altLang="zh-TW" sz="1700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3pPr>
      <a:lvl4pPr marL="845553" indent="-213561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100000"/>
        <a:buFont typeface="Calibri" pitchFamily="34" charset="0"/>
        <a:buChar char="»"/>
        <a:tabLst>
          <a:tab pos="0" algn="r"/>
        </a:tabLst>
        <a:defRPr kumimoji="1" lang="en-US" altLang="zh-TW" sz="1500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4pPr>
      <a:lvl5pPr marL="635716" indent="204871" algn="l" defTabSz="77850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Arial" charset="0"/>
        <a:tabLst>
          <a:tab pos="0" algn="r"/>
        </a:tabLst>
        <a:defRPr kumimoji="1" sz="150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5pPr>
      <a:lvl6pPr marL="1809057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6pPr>
      <a:lvl7pPr marL="2166649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7pPr>
      <a:lvl8pPr marL="2524236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8pPr>
      <a:lvl9pPr marL="2881827" indent="-148995" algn="l" defTabSz="778505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592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18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77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036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795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5541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313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0720" algn="l" defTabSz="7151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9" y="274000"/>
            <a:ext cx="8304923" cy="407696"/>
          </a:xfrm>
          <a:prstGeom prst="rect">
            <a:avLst/>
          </a:prstGeom>
        </p:spPr>
        <p:txBody>
          <a:bodyPr vert="horz" lIns="105698" tIns="52844" rIns="105698" bIns="5284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9" y="789556"/>
            <a:ext cx="8304923" cy="3843170"/>
          </a:xfrm>
          <a:prstGeom prst="rect">
            <a:avLst/>
          </a:prstGeom>
        </p:spPr>
        <p:txBody>
          <a:bodyPr vert="horz" lIns="105698" tIns="52844" rIns="105698" bIns="5284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3107"/>
            <a:ext cx="612068" cy="634295"/>
          </a:xfrm>
          <a:prstGeom prst="rect">
            <a:avLst/>
          </a:prstGeom>
        </p:spPr>
        <p:txBody>
          <a:bodyPr vert="horz" lIns="79309" tIns="39672" rIns="79309" bIns="39672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7" y="4701883"/>
            <a:ext cx="2054670" cy="291386"/>
          </a:xfrm>
          <a:prstGeom prst="rect">
            <a:avLst/>
          </a:prstGeom>
        </p:spPr>
        <p:txBody>
          <a:bodyPr wrap="none" lIns="105698" tIns="52844" rIns="105698" bIns="52844">
            <a:spAutoFit/>
          </a:bodyPr>
          <a:lstStyle/>
          <a:p>
            <a:pPr defTabSz="1056771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047" tIns="53082" rIns="106047" bIns="53082" rtlCol="0" anchor="ctr"/>
          <a:lstStyle/>
          <a:p>
            <a:pPr algn="ctr" defTabSz="1056771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589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</p:sldLayoutIdLst>
  <p:timing>
    <p:tnLst>
      <p:par>
        <p:cTn id="1" dur="indefinite" restart="never" nodeType="tmRoot"/>
      </p:par>
    </p:tnLst>
  </p:timing>
  <p:txStyles>
    <p:titleStyle>
      <a:lvl1pPr algn="l" defTabSz="792566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198147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28009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16336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04577" indent="-198147" algn="l" defTabSz="792566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783300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9570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5914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2200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68472" indent="-198147" algn="l" defTabSz="792566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96314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92566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851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585157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981471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712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774043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170339" algn="l" defTabSz="79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sz="2000" dirty="0" smtClean="0">
                <a:latin typeface="+mn-ea"/>
                <a:ea typeface="+mn-ea"/>
                <a:cs typeface="Calibri" charset="0"/>
              </a:rPr>
              <a:t>柯明政 </a:t>
            </a:r>
            <a:r>
              <a:rPr lang="en-US" altLang="zh-TW" sz="2000" dirty="0" smtClean="0">
                <a:latin typeface="+mn-ea"/>
                <a:ea typeface="+mn-ea"/>
                <a:cs typeface="Calibri" charset="0"/>
              </a:rPr>
              <a:t>Carl </a:t>
            </a:r>
            <a:r>
              <a:rPr lang="en-US" altLang="zh-TW" sz="2000" dirty="0">
                <a:latin typeface="+mn-ea"/>
                <a:ea typeface="+mn-ea"/>
                <a:cs typeface="Calibri" charset="0"/>
              </a:rPr>
              <a:t>Ko</a:t>
            </a:r>
          </a:p>
          <a:p>
            <a:endParaRPr lang="en-US" altLang="zh-TW" sz="2000" dirty="0" smtClean="0">
              <a:latin typeface="+mn-ea"/>
              <a:ea typeface="+mn-ea"/>
              <a:cs typeface="Calibri" charset="0"/>
            </a:endParaRPr>
          </a:p>
          <a:p>
            <a:r>
              <a:rPr lang="zh-TW" altLang="en-US" sz="2000" dirty="0" smtClean="0">
                <a:latin typeface="+mn-ea"/>
                <a:ea typeface="+mn-ea"/>
                <a:cs typeface="Calibri" charset="0"/>
              </a:rPr>
              <a:t>營運後勤資訊部</a:t>
            </a:r>
            <a:endParaRPr lang="en-US" altLang="zh-TW" sz="2000" dirty="0">
              <a:latin typeface="+mn-ea"/>
              <a:ea typeface="+mn-ea"/>
              <a:cs typeface="Calibri" charset="0"/>
            </a:endParaRPr>
          </a:p>
          <a:p>
            <a:r>
              <a:rPr lang="en-US" altLang="zh-TW" sz="2000" dirty="0">
                <a:latin typeface="+mn-ea"/>
                <a:ea typeface="+mn-ea"/>
                <a:cs typeface="Calibri" charset="0"/>
              </a:rPr>
              <a:t>IT </a:t>
            </a:r>
            <a:r>
              <a:rPr lang="zh-TW" altLang="en-US" sz="2000" dirty="0">
                <a:latin typeface="+mn-ea"/>
                <a:ea typeface="+mn-ea"/>
                <a:cs typeface="Calibri" charset="0"/>
              </a:rPr>
              <a:t>技術副理</a:t>
            </a:r>
            <a:endParaRPr lang="en-US" altLang="zh-TW" sz="2000" dirty="0">
              <a:latin typeface="+mn-ea"/>
              <a:ea typeface="+mn-ea"/>
              <a:cs typeface="Calibri" charset="0"/>
            </a:endParaRPr>
          </a:p>
          <a:p>
            <a:r>
              <a:rPr lang="en-US" altLang="zh-TW" sz="2000" dirty="0" smtClean="0">
                <a:latin typeface="+mn-ea"/>
                <a:ea typeface="+mn-ea"/>
                <a:cs typeface="Calibri" charset="0"/>
              </a:rPr>
              <a:t>ASEKH </a:t>
            </a:r>
            <a:endParaRPr lang="en-US" altLang="zh-TW" sz="2000" dirty="0">
              <a:latin typeface="+mn-ea"/>
              <a:ea typeface="+mn-ea"/>
              <a:cs typeface="Calibri" charset="0"/>
            </a:endParaRPr>
          </a:p>
          <a:p>
            <a:r>
              <a:rPr lang="en-US" altLang="zh-TW" sz="2000" dirty="0" smtClean="0">
                <a:latin typeface="+mn-ea"/>
                <a:ea typeface="+mn-ea"/>
                <a:cs typeface="Calibri" charset="0"/>
              </a:rPr>
              <a:t>Aug. 17, 2022</a:t>
            </a:r>
            <a:endParaRPr kumimoji="1" lang="zh-TW" altLang="en-US" sz="2000" dirty="0">
              <a:latin typeface="+mn-ea"/>
              <a:ea typeface="+mn-e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>Y2021H2 </a:t>
            </a:r>
            <a:r>
              <a:rPr lang="zh-TW" altLang="en-US" dirty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>晉升發表  </a:t>
            </a:r>
            <a:r>
              <a:rPr lang="en-US" altLang="zh-TW" dirty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/>
            </a:r>
            <a:br>
              <a:rPr lang="en-US" altLang="zh-TW" dirty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</a:br>
            <a:r>
              <a:rPr lang="en-US" altLang="zh-TW" dirty="0" smtClean="0">
                <a:solidFill>
                  <a:schemeClr val="bg1"/>
                </a:solidFill>
                <a:latin typeface="+mn-ea"/>
                <a:ea typeface="+mn-ea"/>
                <a:cs typeface="Calibri" charset="0"/>
              </a:rPr>
              <a:t>G7.3 </a:t>
            </a:r>
            <a:r>
              <a:rPr lang="en-US" altLang="zh-TW" dirty="0">
                <a:solidFill>
                  <a:schemeClr val="bg1"/>
                </a:solidFill>
                <a:latin typeface="+mn-ea"/>
                <a:ea typeface="+mn-ea"/>
                <a:cs typeface="Calibri" charset="0"/>
                <a:sym typeface="Wingdings" pitchFamily="2" charset="2"/>
              </a:rPr>
              <a:t>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  <a:ea typeface="+mn-ea"/>
                <a:cs typeface="Calibri" charset="0"/>
                <a:sym typeface="Wingdings" pitchFamily="2" charset="2"/>
              </a:rPr>
              <a:t>G8</a:t>
            </a:r>
            <a:endParaRPr kumimoji="1" lang="zh-TW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3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過去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貢獻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 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打破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作業常規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改善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作業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Loading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grpSp>
        <p:nvGrpSpPr>
          <p:cNvPr id="21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22" name="等腰三角形 2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5825096" y="555526"/>
            <a:ext cx="3235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作業 </a:t>
            </a:r>
            <a:r>
              <a:rPr lang="en-US" altLang="zh-TW" sz="20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Loading </a:t>
            </a:r>
            <a:r>
              <a:rPr lang="zh-TW" altLang="en-US" sz="2000" b="1" dirty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改善 </a:t>
            </a:r>
            <a:r>
              <a:rPr lang="en-US" altLang="zh-TW" sz="2800" b="1" dirty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45</a:t>
            </a:r>
            <a:r>
              <a:rPr lang="en-US" altLang="zh-TW" sz="2000" b="1" dirty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% </a:t>
            </a:r>
            <a:endParaRPr lang="zh-TW" altLang="en-US" sz="2000" b="1" dirty="0">
              <a:solidFill>
                <a:srgbClr val="FFFF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179512" y="1059582"/>
            <a:ext cx="8792267" cy="1224136"/>
            <a:chOff x="179512" y="1131590"/>
            <a:chExt cx="8792267" cy="1224136"/>
          </a:xfrm>
        </p:grpSpPr>
        <p:sp>
          <p:nvSpPr>
            <p:cNvPr id="35" name="矩形 34"/>
            <p:cNvSpPr/>
            <p:nvPr/>
          </p:nvSpPr>
          <p:spPr>
            <a:xfrm>
              <a:off x="179512" y="1131590"/>
              <a:ext cx="2526485" cy="12241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71463" indent="-271463">
                <a:buFont typeface="Wingdings" panose="05000000000000000000" pitchFamily="2" charset="2"/>
                <a:buAutoNum type="circleNumWdWhitePlain"/>
              </a:pPr>
              <a:r>
                <a:rPr lang="zh-TW" altLang="en-US" sz="1800" b="1" dirty="0" smtClean="0">
                  <a:solidFill>
                    <a:srgbClr val="92D050"/>
                  </a:solidFill>
                  <a:latin typeface="+mn-ea"/>
                </a:rPr>
                <a:t>流程標準化</a:t>
              </a:r>
              <a:r>
                <a:rPr lang="en-US" altLang="zh-TW" sz="1800" b="1" dirty="0" smtClean="0">
                  <a:solidFill>
                    <a:srgbClr val="92D050"/>
                  </a:solidFill>
                  <a:latin typeface="+mn-ea"/>
                </a:rPr>
                <a:t>/</a:t>
              </a:r>
              <a:r>
                <a:rPr lang="zh-TW" altLang="en-US" sz="1800" b="1" dirty="0" smtClean="0">
                  <a:solidFill>
                    <a:srgbClr val="92D050"/>
                  </a:solidFill>
                  <a:latin typeface="+mn-ea"/>
                </a:rPr>
                <a:t>簡化</a:t>
              </a:r>
              <a:endParaRPr lang="en-US" altLang="zh-TW" sz="1800" b="1" dirty="0" smtClean="0">
                <a:solidFill>
                  <a:srgbClr val="92D050"/>
                </a:solidFill>
                <a:latin typeface="+mn-ea"/>
              </a:endParaRP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收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料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13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種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-&gt; 1 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種</a:t>
              </a: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調儲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支援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2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種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整批、部分</a:t>
              </a: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發料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12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種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-&gt; 1 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種</a:t>
              </a:r>
              <a:endParaRPr lang="en-US" altLang="zh-TW" sz="12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771800" y="1131590"/>
              <a:ext cx="31419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AutoNum type="circleNumWdWhitePlain" startAt="2"/>
              </a:pPr>
              <a:r>
                <a:rPr lang="en-US" altLang="zh-TW" sz="1800" b="1" dirty="0">
                  <a:solidFill>
                    <a:srgbClr val="92D050"/>
                  </a:solidFill>
                  <a:latin typeface="+mn-ea"/>
                </a:rPr>
                <a:t>WMS/SAP </a:t>
              </a:r>
              <a:r>
                <a:rPr lang="zh-TW" altLang="en-US" sz="1800" b="1" dirty="0">
                  <a:solidFill>
                    <a:srgbClr val="92D050"/>
                  </a:solidFill>
                  <a:latin typeface="+mn-ea"/>
                </a:rPr>
                <a:t>跨系統自動</a:t>
              </a:r>
              <a:r>
                <a:rPr lang="en-US" altLang="zh-TW" sz="1800" b="1" dirty="0">
                  <a:solidFill>
                    <a:srgbClr val="92D050"/>
                  </a:solidFill>
                  <a:latin typeface="+mn-ea"/>
                </a:rPr>
                <a:t>&amp;</a:t>
              </a:r>
              <a:r>
                <a:rPr lang="zh-TW" altLang="en-US" sz="1800" b="1" dirty="0">
                  <a:solidFill>
                    <a:srgbClr val="92D050"/>
                  </a:solidFill>
                  <a:latin typeface="+mn-ea"/>
                </a:rPr>
                <a:t>即時整合</a:t>
              </a:r>
              <a:endParaRPr lang="en-US" altLang="zh-TW" sz="1800" b="1" dirty="0">
                <a:solidFill>
                  <a:srgbClr val="92D050"/>
                </a:solidFill>
                <a:latin typeface="+mn-ea"/>
              </a:endParaRP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系統自動抓取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勾稽相關資訊自動判斷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整合上下流程</a:t>
              </a: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有問題自動開單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通報</a:t>
              </a:r>
              <a:endParaRPr lang="en-US" altLang="zh-TW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012160" y="1131590"/>
              <a:ext cx="295961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71463" indent="-271463">
                <a:buFont typeface="Wingdings" panose="05000000000000000000" pitchFamily="2" charset="2"/>
                <a:buAutoNum type="circleNumWdWhitePlain" startAt="3"/>
              </a:pPr>
              <a:r>
                <a:rPr lang="zh-TW" altLang="en-US" sz="1800" b="1" dirty="0" smtClean="0">
                  <a:solidFill>
                    <a:srgbClr val="92D050"/>
                  </a:solidFill>
                  <a:latin typeface="+mn-ea"/>
                </a:rPr>
                <a:t>創新</a:t>
              </a:r>
              <a:r>
                <a:rPr lang="zh-TW" altLang="en-US" sz="1800" b="1" dirty="0">
                  <a:solidFill>
                    <a:srgbClr val="92D050"/>
                  </a:solidFill>
                  <a:latin typeface="+mn-ea"/>
                </a:rPr>
                <a:t>思維</a:t>
              </a:r>
              <a:endParaRPr lang="en-US" altLang="zh-TW" sz="1800" b="1" dirty="0">
                <a:solidFill>
                  <a:srgbClr val="92D050"/>
                </a:solidFill>
                <a:latin typeface="+mn-ea"/>
              </a:endParaRP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收料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調儲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: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 多人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不同步</a:t>
              </a: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協作</a:t>
              </a:r>
              <a:endParaRPr lang="en-US" altLang="zh-TW" sz="1200" b="1" dirty="0">
                <a:solidFill>
                  <a:schemeClr val="bg1"/>
                </a:solidFill>
                <a:latin typeface="+mn-ea"/>
              </a:endParaRP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發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料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擴大可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揀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貨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群組</a:t>
              </a:r>
            </a:p>
            <a:p>
              <a:pPr marL="355600" lvl="1" indent="-261938">
                <a:buFont typeface="Wingdings" panose="05000000000000000000" pitchFamily="2" charset="2"/>
                <a:buChar char="n"/>
              </a:pPr>
              <a:r>
                <a:rPr lang="en-US" altLang="zh-TW" sz="1200" b="1" dirty="0">
                  <a:solidFill>
                    <a:schemeClr val="bg1"/>
                  </a:solidFill>
                  <a:latin typeface="+mn-ea"/>
                </a:rPr>
                <a:t>IQA: 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檢驗批任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抽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/by lot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不重覆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檢驗</a:t>
              </a:r>
              <a:endParaRPr lang="en-US" altLang="zh-TW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88477" y="1131590"/>
              <a:ext cx="8783302" cy="1179953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3491880" y="2856422"/>
            <a:ext cx="2412000" cy="1993698"/>
            <a:chOff x="6457950" y="2715766"/>
            <a:chExt cx="2412000" cy="1993698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7688298" y="2715766"/>
              <a:ext cx="1181652" cy="977473"/>
            </a:xfrm>
            <a:custGeom>
              <a:avLst/>
              <a:gdLst>
                <a:gd name="T0" fmla="*/ 1104 w 1917"/>
                <a:gd name="T1" fmla="*/ 1917 h 1917"/>
                <a:gd name="T2" fmla="*/ 0 w 1917"/>
                <a:gd name="T3" fmla="*/ 1917 h 1917"/>
                <a:gd name="T4" fmla="*/ 0 w 1917"/>
                <a:gd name="T5" fmla="*/ 813 h 1917"/>
                <a:gd name="T6" fmla="*/ 813 w 1917"/>
                <a:gd name="T7" fmla="*/ 0 h 1917"/>
                <a:gd name="T8" fmla="*/ 1917 w 1917"/>
                <a:gd name="T9" fmla="*/ 1104 h 1917"/>
                <a:gd name="T10" fmla="*/ 1104 w 1917"/>
                <a:gd name="T11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7" h="1917">
                  <a:moveTo>
                    <a:pt x="1104" y="1917"/>
                  </a:moveTo>
                  <a:lnTo>
                    <a:pt x="0" y="1917"/>
                  </a:lnTo>
                  <a:lnTo>
                    <a:pt x="0" y="813"/>
                  </a:lnTo>
                  <a:lnTo>
                    <a:pt x="813" y="0"/>
                  </a:lnTo>
                  <a:lnTo>
                    <a:pt x="1917" y="1104"/>
                  </a:lnTo>
                  <a:lnTo>
                    <a:pt x="1104" y="19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6461033" y="3734540"/>
              <a:ext cx="1178570" cy="974924"/>
            </a:xfrm>
            <a:custGeom>
              <a:avLst/>
              <a:gdLst>
                <a:gd name="T0" fmla="*/ 1912 w 1912"/>
                <a:gd name="T1" fmla="*/ 1104 h 1912"/>
                <a:gd name="T2" fmla="*/ 1912 w 1912"/>
                <a:gd name="T3" fmla="*/ 0 h 1912"/>
                <a:gd name="T4" fmla="*/ 808 w 1912"/>
                <a:gd name="T5" fmla="*/ 0 h 1912"/>
                <a:gd name="T6" fmla="*/ 0 w 1912"/>
                <a:gd name="T7" fmla="*/ 808 h 1912"/>
                <a:gd name="T8" fmla="*/ 1104 w 1912"/>
                <a:gd name="T9" fmla="*/ 1912 h 1912"/>
                <a:gd name="T10" fmla="*/ 1912 w 1912"/>
                <a:gd name="T11" fmla="*/ 1104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2" h="1912">
                  <a:moveTo>
                    <a:pt x="1912" y="1104"/>
                  </a:moveTo>
                  <a:lnTo>
                    <a:pt x="1912" y="0"/>
                  </a:lnTo>
                  <a:lnTo>
                    <a:pt x="808" y="0"/>
                  </a:lnTo>
                  <a:lnTo>
                    <a:pt x="0" y="808"/>
                  </a:lnTo>
                  <a:lnTo>
                    <a:pt x="1104" y="1912"/>
                  </a:lnTo>
                  <a:lnTo>
                    <a:pt x="1912" y="11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7686449" y="3734540"/>
              <a:ext cx="1178570" cy="974924"/>
            </a:xfrm>
            <a:custGeom>
              <a:avLst/>
              <a:gdLst>
                <a:gd name="T0" fmla="*/ 0 w 1912"/>
                <a:gd name="T1" fmla="*/ 1104 h 1912"/>
                <a:gd name="T2" fmla="*/ 0 w 1912"/>
                <a:gd name="T3" fmla="*/ 0 h 1912"/>
                <a:gd name="T4" fmla="*/ 1104 w 1912"/>
                <a:gd name="T5" fmla="*/ 0 h 1912"/>
                <a:gd name="T6" fmla="*/ 1912 w 1912"/>
                <a:gd name="T7" fmla="*/ 808 h 1912"/>
                <a:gd name="T8" fmla="*/ 809 w 1912"/>
                <a:gd name="T9" fmla="*/ 1912 h 1912"/>
                <a:gd name="T10" fmla="*/ 0 w 1912"/>
                <a:gd name="T11" fmla="*/ 1104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2" h="1912">
                  <a:moveTo>
                    <a:pt x="0" y="1104"/>
                  </a:moveTo>
                  <a:lnTo>
                    <a:pt x="0" y="0"/>
                  </a:lnTo>
                  <a:lnTo>
                    <a:pt x="1104" y="0"/>
                  </a:lnTo>
                  <a:lnTo>
                    <a:pt x="1912" y="808"/>
                  </a:lnTo>
                  <a:lnTo>
                    <a:pt x="809" y="1912"/>
                  </a:lnTo>
                  <a:lnTo>
                    <a:pt x="0" y="11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6457950" y="2715766"/>
              <a:ext cx="1181652" cy="977473"/>
            </a:xfrm>
            <a:custGeom>
              <a:avLst/>
              <a:gdLst>
                <a:gd name="T0" fmla="*/ 813 w 1917"/>
                <a:gd name="T1" fmla="*/ 1917 h 1917"/>
                <a:gd name="T2" fmla="*/ 1917 w 1917"/>
                <a:gd name="T3" fmla="*/ 1917 h 1917"/>
                <a:gd name="T4" fmla="*/ 1917 w 1917"/>
                <a:gd name="T5" fmla="*/ 813 h 1917"/>
                <a:gd name="T6" fmla="*/ 1104 w 1917"/>
                <a:gd name="T7" fmla="*/ 0 h 1917"/>
                <a:gd name="T8" fmla="*/ 0 w 1917"/>
                <a:gd name="T9" fmla="*/ 1104 h 1917"/>
                <a:gd name="T10" fmla="*/ 813 w 1917"/>
                <a:gd name="T11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7" h="1917">
                  <a:moveTo>
                    <a:pt x="813" y="1917"/>
                  </a:moveTo>
                  <a:lnTo>
                    <a:pt x="1917" y="1917"/>
                  </a:lnTo>
                  <a:lnTo>
                    <a:pt x="1917" y="813"/>
                  </a:lnTo>
                  <a:lnTo>
                    <a:pt x="1104" y="0"/>
                  </a:lnTo>
                  <a:lnTo>
                    <a:pt x="0" y="1104"/>
                  </a:lnTo>
                  <a:lnTo>
                    <a:pt x="813" y="19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7158187" y="3197296"/>
              <a:ext cx="990000" cy="99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65"/>
              <a:endParaRPr lang="en-US" sz="1400" b="1">
                <a:solidFill>
                  <a:srgbClr val="FFC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147970" y="3399909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zh-TW" altLang="en-US" sz="1600" b="1" dirty="0" smtClean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跳出</a:t>
              </a:r>
              <a:endParaRPr lang="en-US" altLang="zh-TW" sz="1600" b="1" dirty="0" smtClean="0">
                <a:solidFill>
                  <a:srgbClr val="FFC000"/>
                </a:solidFill>
                <a:latin typeface="Microsoft YaHei" pitchFamily="34" charset="-122"/>
                <a:ea typeface="Microsoft YaHei" pitchFamily="34" charset="-122"/>
              </a:endParaRPr>
            </a:p>
            <a:p>
              <a:pPr algn="ctr" defTabSz="914265"/>
              <a:r>
                <a:rPr lang="zh-TW" altLang="en-US" sz="1600" b="1" dirty="0" smtClean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慣性</a:t>
              </a:r>
              <a:r>
                <a:rPr lang="zh-TW" altLang="en-US" sz="1600" b="1" dirty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陷阱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585526" y="2942892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收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料</a:t>
              </a:r>
              <a:endParaRPr lang="en-US" altLang="zh-TW" sz="1400" b="1" dirty="0" smtClean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  <a:p>
              <a:pPr algn="ctr" defTabSz="914265"/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對</a:t>
              </a:r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帳理貨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762314" y="3960392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調儲</a:t>
              </a:r>
              <a:endParaRPr lang="en-US" altLang="zh-TW" sz="1400" b="1" dirty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儲位調整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7852083" y="2942892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發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料</a:t>
              </a:r>
              <a:endParaRPr lang="en-US" altLang="zh-TW" sz="1400" b="1" dirty="0" smtClean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揀貨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作業</a:t>
              </a:r>
              <a:endParaRPr lang="zh-TW" altLang="en-US" sz="1400" b="1" dirty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495757" y="3960392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65"/>
              <a:r>
                <a:rPr lang="en-US" altLang="zh-TW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IQA</a:t>
              </a:r>
            </a:p>
            <a:p>
              <a:pPr algn="ctr" defTabSz="914265"/>
              <a:r>
                <a:rPr lang="zh-TW" altLang="en-US" sz="1400" b="1" dirty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檢驗批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Microsoft YaHei" pitchFamily="34" charset="-122"/>
                  <a:ea typeface="Microsoft YaHei" pitchFamily="34" charset="-122"/>
                </a:rPr>
                <a:t>挑選</a:t>
              </a:r>
              <a:endParaRPr lang="zh-TW" altLang="en-US" sz="1400" b="1" dirty="0">
                <a:solidFill>
                  <a:prstClr val="white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332590" y="3509411"/>
            <a:ext cx="2587976" cy="1510611"/>
            <a:chOff x="332590" y="3507854"/>
            <a:chExt cx="2587976" cy="1510611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90" y="3827813"/>
              <a:ext cx="2587976" cy="119065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50" name="文字方塊 49"/>
            <p:cNvSpPr txBox="1"/>
            <p:nvPr/>
          </p:nvSpPr>
          <p:spPr>
            <a:xfrm>
              <a:off x="332590" y="3507854"/>
              <a:ext cx="2373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收料對帳理貨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, Go Live: 04/06 </a:t>
              </a:r>
              <a:endParaRPr lang="zh-TW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6156176" y="2427734"/>
            <a:ext cx="2545910" cy="963192"/>
            <a:chOff x="6156176" y="2427734"/>
            <a:chExt cx="2545910" cy="963192"/>
          </a:xfrm>
        </p:grpSpPr>
        <p:sp>
          <p:nvSpPr>
            <p:cNvPr id="48" name="文字方塊 47"/>
            <p:cNvSpPr txBox="1"/>
            <p:nvPr/>
          </p:nvSpPr>
          <p:spPr>
            <a:xfrm>
              <a:off x="6156176" y="2427734"/>
              <a:ext cx="2355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發料</a:t>
              </a:r>
              <a:r>
                <a:rPr lang="zh-TW" altLang="en-US" sz="1200" b="1" dirty="0">
                  <a:solidFill>
                    <a:schemeClr val="bg1"/>
                  </a:solidFill>
                  <a:latin typeface="+mn-ea"/>
                </a:rPr>
                <a:t>揀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貨作業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, Go Live: 04/13 </a:t>
              </a:r>
              <a:endParaRPr lang="zh-TW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6176" y="2732501"/>
              <a:ext cx="2545910" cy="6584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grpSp>
        <p:nvGrpSpPr>
          <p:cNvPr id="29" name="群組 28"/>
          <p:cNvGrpSpPr/>
          <p:nvPr/>
        </p:nvGrpSpPr>
        <p:grpSpPr>
          <a:xfrm>
            <a:off x="332590" y="2283718"/>
            <a:ext cx="3087282" cy="1222579"/>
            <a:chOff x="123063" y="2332753"/>
            <a:chExt cx="3087282" cy="1222579"/>
          </a:xfrm>
        </p:grpSpPr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063" y="2662800"/>
              <a:ext cx="3087282" cy="892532"/>
            </a:xfrm>
            <a:prstGeom prst="rect">
              <a:avLst/>
            </a:prstGeom>
          </p:spPr>
        </p:pic>
        <p:sp>
          <p:nvSpPr>
            <p:cNvPr id="56" name="文字方塊 55"/>
            <p:cNvSpPr txBox="1"/>
            <p:nvPr/>
          </p:nvSpPr>
          <p:spPr>
            <a:xfrm>
              <a:off x="123063" y="2332753"/>
              <a:ext cx="1617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TW" sz="1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IT</a:t>
              </a:r>
              <a:r>
                <a:rPr lang="zh-TW" altLang="en-US" sz="1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自主</a:t>
              </a:r>
              <a:r>
                <a:rPr lang="zh-TW" altLang="en-US" sz="1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開</a:t>
              </a:r>
              <a:r>
                <a:rPr lang="zh-TW" altLang="en-US" sz="1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發</a:t>
              </a:r>
              <a:endParaRPr lang="zh-TW" altLang="en-US" sz="1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6156176" y="3435846"/>
            <a:ext cx="2703201" cy="1429127"/>
            <a:chOff x="6156176" y="3589338"/>
            <a:chExt cx="2703201" cy="1429127"/>
          </a:xfrm>
        </p:grpSpPr>
        <p:sp>
          <p:nvSpPr>
            <p:cNvPr id="49" name="文字方塊 48"/>
            <p:cNvSpPr txBox="1"/>
            <p:nvPr/>
          </p:nvSpPr>
          <p:spPr>
            <a:xfrm>
              <a:off x="6156176" y="3589338"/>
              <a:ext cx="2355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bg1"/>
                  </a:solidFill>
                  <a:latin typeface="+mn-ea"/>
                </a:rPr>
                <a:t>儲位調整作業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+mn-ea"/>
                </a:rPr>
                <a:t>, Go Live: 03/03 </a:t>
              </a:r>
              <a:endParaRPr lang="zh-TW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6176" y="3893655"/>
              <a:ext cx="2703201" cy="11248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36" name="矩形 35"/>
          <p:cNvSpPr/>
          <p:nvPr/>
        </p:nvSpPr>
        <p:spPr>
          <a:xfrm>
            <a:off x="179512" y="2259911"/>
            <a:ext cx="8792267" cy="2832119"/>
          </a:xfrm>
          <a:prstGeom prst="rect">
            <a:avLst/>
          </a:prstGeom>
          <a:noFill/>
          <a:ln>
            <a:solidFill>
              <a:srgbClr val="2D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956376" y="12347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i="1" dirty="0" smtClean="0">
                <a:solidFill>
                  <a:schemeClr val="bg1"/>
                </a:solidFill>
                <a:latin typeface="+mn-ea"/>
              </a:rPr>
              <a:t>Y2022H1</a:t>
            </a:r>
            <a:endParaRPr lang="en-US" altLang="zh-TW" sz="1400" b="1" i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905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1923678"/>
            <a:ext cx="9144000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Autofit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r>
              <a:rPr lang="zh-TW" altLang="en-US" sz="4200" b="1" dirty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未來規劃</a:t>
            </a:r>
          </a:p>
        </p:txBody>
      </p:sp>
    </p:spTree>
    <p:extLst>
      <p:ext uri="{BB962C8B-B14F-4D97-AF65-F5344CB8AC3E}">
        <p14:creationId xmlns:p14="http://schemas.microsoft.com/office/powerpoint/2010/main" val="34414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222549" y="2067694"/>
            <a:ext cx="3845395" cy="2973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800" b="1" dirty="0" smtClean="0">
                <a:solidFill>
                  <a:srgbClr val="FFFF00"/>
                </a:solidFill>
                <a:latin typeface="+mn-ea"/>
              </a:rPr>
              <a:t>痛點</a:t>
            </a:r>
            <a:endParaRPr lang="en-US" altLang="zh-TW" sz="1800" b="1" dirty="0" smtClean="0">
              <a:solidFill>
                <a:srgbClr val="FFFF00"/>
              </a:solidFill>
              <a:latin typeface="+mn-ea"/>
            </a:endParaRPr>
          </a:p>
          <a:p>
            <a:pPr marL="271463" indent="-271463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進貨</a:t>
            </a: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資料來源</a:t>
            </a:r>
            <a:r>
              <a:rPr lang="en-US" altLang="zh-TW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/</a:t>
            </a: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格式</a:t>
            </a: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多樣</a:t>
            </a:r>
            <a:endParaRPr lang="en-US" altLang="zh-TW" sz="14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+mn-ea"/>
            </a:endParaRPr>
          </a:p>
          <a:p>
            <a:pPr marL="815357" lvl="1" indent="-271463">
              <a:buFont typeface="Wingdings" panose="05000000000000000000" pitchFamily="2" charset="2"/>
              <a:buChar char="p"/>
            </a:pP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B2B</a:t>
            </a:r>
          </a:p>
          <a:p>
            <a:pPr marL="815357" lvl="1" indent="-271463">
              <a:buFont typeface="Wingdings" panose="05000000000000000000" pitchFamily="2" charset="2"/>
              <a:buChar char="p"/>
            </a:pP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E-mail</a:t>
            </a:r>
          </a:p>
          <a:p>
            <a:pPr marL="815357" lvl="1" indent="-271463">
              <a:buFont typeface="Wingdings" panose="05000000000000000000" pitchFamily="2" charset="2"/>
              <a:buChar char="p"/>
            </a:pP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紙本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文件</a:t>
            </a:r>
            <a:endParaRPr lang="en-US" altLang="zh-TW" sz="1200" b="1" dirty="0" smtClean="0">
              <a:solidFill>
                <a:schemeClr val="bg1"/>
              </a:solidFill>
              <a:latin typeface="+mn-ea"/>
            </a:endParaRPr>
          </a:p>
          <a:p>
            <a:pPr marL="271463" indent="-271463">
              <a:buFont typeface="Wingdings" panose="05000000000000000000" pitchFamily="2" charset="2"/>
              <a:buAutoNum type="circleNumWdWhitePlain"/>
            </a:pPr>
            <a:r>
              <a:rPr lang="en-US" altLang="zh-TW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ASE</a:t>
            </a: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料</a:t>
            </a: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號</a:t>
            </a: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問題</a:t>
            </a:r>
            <a:endParaRPr lang="en-US" altLang="zh-TW" sz="14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+mn-ea"/>
            </a:endParaRPr>
          </a:p>
          <a:p>
            <a:pPr marL="829644" lvl="1" indent="-285750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尚未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建立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ASE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料號</a:t>
            </a:r>
          </a:p>
          <a:p>
            <a:pPr marL="829644" lvl="1" indent="-285750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對應到多個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ASE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料號</a:t>
            </a:r>
          </a:p>
          <a:p>
            <a:pPr marL="271463" indent="-271463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客材標籤問題</a:t>
            </a:r>
            <a:endParaRPr lang="en-US" altLang="zh-TW" sz="14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+mn-ea"/>
            </a:endParaRPr>
          </a:p>
          <a:p>
            <a:pPr marL="829644" lvl="1" indent="-285750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rgbClr val="FF8C03"/>
                </a:solidFill>
                <a:latin typeface="+mn-ea"/>
              </a:rPr>
              <a:t>種類繁多</a:t>
            </a:r>
            <a:r>
              <a:rPr lang="en-US" altLang="zh-TW" sz="1200" b="1" dirty="0" smtClean="0">
                <a:solidFill>
                  <a:srgbClr val="FF8C03"/>
                </a:solidFill>
                <a:latin typeface="+mn-ea"/>
              </a:rPr>
              <a:t>,</a:t>
            </a:r>
            <a:r>
              <a:rPr lang="zh-TW" altLang="en-US" sz="1200" b="1" dirty="0" smtClean="0">
                <a:solidFill>
                  <a:srgbClr val="FF8C03"/>
                </a:solidFill>
                <a:latin typeface="+mn-ea"/>
              </a:rPr>
              <a:t> 無固定格式</a:t>
            </a:r>
            <a:r>
              <a:rPr lang="en-US" altLang="zh-TW" sz="1200" b="1" dirty="0" smtClean="0">
                <a:solidFill>
                  <a:srgbClr val="FF8C03"/>
                </a:solidFill>
                <a:latin typeface="+mn-ea"/>
              </a:rPr>
              <a:t>(</a:t>
            </a:r>
            <a:r>
              <a:rPr lang="zh-TW" altLang="en-US" sz="1200" b="1" dirty="0" smtClean="0">
                <a:solidFill>
                  <a:srgbClr val="FF8C03"/>
                </a:solidFill>
                <a:latin typeface="+mn-ea"/>
              </a:rPr>
              <a:t>客戶有各自的格式</a:t>
            </a:r>
            <a:r>
              <a:rPr lang="en-US" altLang="zh-TW" sz="1200" b="1" dirty="0" smtClean="0">
                <a:solidFill>
                  <a:srgbClr val="FF8C03"/>
                </a:solidFill>
                <a:latin typeface="+mn-ea"/>
              </a:rPr>
              <a:t>)</a:t>
            </a:r>
          </a:p>
          <a:p>
            <a:pPr marL="829644" lvl="1" indent="-285750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外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箱多張標籤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資訊雜亂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271463" indent="-271463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理貨、入帳及標籤</a:t>
            </a:r>
            <a:r>
              <a:rPr lang="zh-TW" alt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作業需分開處</a:t>
            </a:r>
            <a:r>
              <a:rPr lang="zh-TW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理</a:t>
            </a:r>
            <a:endParaRPr lang="en-US" altLang="zh-TW" sz="14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+mn-ea"/>
            </a:endParaRPr>
          </a:p>
          <a:p>
            <a:pPr marL="829644" lvl="1" indent="-285750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無法邊理貨邊對帳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入帳</a:t>
            </a:r>
            <a:endParaRPr lang="en-US" altLang="zh-TW" sz="1200" b="1" dirty="0" smtClean="0">
              <a:solidFill>
                <a:schemeClr val="bg1"/>
              </a:solidFill>
              <a:latin typeface="+mn-ea"/>
            </a:endParaRPr>
          </a:p>
          <a:p>
            <a:pPr marL="829644" lvl="1" indent="-285750">
              <a:buFont typeface="Wingdings" panose="05000000000000000000" pitchFamily="2" charset="2"/>
              <a:buChar char="p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標籤要另外列印、黏貼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桌上型標籤機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zh-TW" sz="1200" b="1" dirty="0">
              <a:solidFill>
                <a:schemeClr val="bg1"/>
              </a:solidFill>
              <a:latin typeface="+mn-ea"/>
            </a:endParaRPr>
          </a:p>
          <a:p>
            <a:pPr marL="815357" lvl="1" indent="-271463">
              <a:buFont typeface="Wingdings" panose="05000000000000000000" pitchFamily="2" charset="2"/>
              <a:buAutoNum type="circleNumWdWhitePlain"/>
            </a:pPr>
            <a:endParaRPr lang="en-US" altLang="zh-TW" sz="1400" b="1" dirty="0">
              <a:solidFill>
                <a:srgbClr val="92D050"/>
              </a:solidFill>
              <a:latin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6776" y="148409"/>
            <a:ext cx="7920000" cy="43858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未來規劃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簡化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優化客材收料作業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grpSp>
        <p:nvGrpSpPr>
          <p:cNvPr id="21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22" name="等腰三角形 2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6372200" y="576507"/>
            <a:ext cx="2505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作業效率提升 </a:t>
            </a:r>
            <a:r>
              <a:rPr lang="en-US" altLang="zh-TW" sz="28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72</a:t>
            </a:r>
            <a:r>
              <a:rPr lang="en-US" altLang="zh-TW" sz="20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%</a:t>
            </a:r>
          </a:p>
          <a:p>
            <a:pPr algn="r"/>
            <a:r>
              <a:rPr lang="en-US" altLang="zh-TW" sz="12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(180-&gt;50mins) </a:t>
            </a:r>
            <a:endParaRPr lang="zh-TW" altLang="en-US" sz="1200" b="1" dirty="0">
              <a:solidFill>
                <a:srgbClr val="FFFF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1" y="1331709"/>
            <a:ext cx="4002371" cy="7315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496" y="746934"/>
            <a:ext cx="4248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1070831">
              <a:buFont typeface="Wingdings" panose="05000000000000000000" pitchFamily="2" charset="2"/>
              <a:buChar char="p"/>
              <a:defRPr/>
            </a:pP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AS-IS: 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客材收料作業流程</a:t>
            </a:r>
            <a:r>
              <a:rPr lang="en-US" altLang="zh-TW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共計五大作業項目</a:t>
            </a:r>
            <a:r>
              <a:rPr lang="en-US" altLang="zh-TW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平均每批貨需要 </a:t>
            </a:r>
            <a:r>
              <a:rPr lang="en-US" altLang="zh-TW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分才能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</a:t>
            </a:r>
            <a:endParaRPr lang="en-US" altLang="zh-TW" sz="1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259837" y="100603"/>
            <a:ext cx="277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i="1" dirty="0" smtClean="0">
                <a:solidFill>
                  <a:srgbClr val="2DA699"/>
                </a:solidFill>
                <a:latin typeface="+mn-ea"/>
              </a:rPr>
              <a:t>第一階段</a:t>
            </a:r>
            <a:r>
              <a:rPr lang="en-US" altLang="zh-TW" sz="1400" b="1" i="1" dirty="0" smtClean="0">
                <a:solidFill>
                  <a:srgbClr val="2DA699"/>
                </a:solidFill>
                <a:latin typeface="+mn-ea"/>
              </a:rPr>
              <a:t>, Go Live: 07/07</a:t>
            </a:r>
          </a:p>
          <a:p>
            <a:r>
              <a:rPr lang="zh-TW" altLang="en-US" sz="1400" b="1" i="1" dirty="0" smtClean="0">
                <a:solidFill>
                  <a:srgbClr val="2DA699"/>
                </a:solidFill>
                <a:latin typeface="+mn-ea"/>
              </a:rPr>
              <a:t>第二階段</a:t>
            </a:r>
            <a:r>
              <a:rPr lang="en-US" altLang="zh-TW" sz="1400" b="1" i="1" dirty="0" smtClean="0">
                <a:solidFill>
                  <a:srgbClr val="2DA699"/>
                </a:solidFill>
                <a:latin typeface="+mn-ea"/>
              </a:rPr>
              <a:t>, Plan go live: 08/31 </a:t>
            </a:r>
            <a:endParaRPr lang="zh-TW" altLang="en-US" sz="1400" b="1" i="1" dirty="0">
              <a:solidFill>
                <a:srgbClr val="2DA699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6" y="2399803"/>
            <a:ext cx="4828450" cy="26922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04" y="1303878"/>
            <a:ext cx="4086606" cy="37372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440260" y="1059582"/>
            <a:ext cx="46268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800" b="1" dirty="0" smtClean="0">
                <a:solidFill>
                  <a:srgbClr val="92D050"/>
                </a:solidFill>
                <a:latin typeface="+mn-ea"/>
              </a:rPr>
              <a:t>改善措施</a:t>
            </a:r>
            <a:endParaRPr lang="en-US" altLang="zh-TW" sz="1800" b="1" dirty="0">
              <a:solidFill>
                <a:srgbClr val="92D050"/>
              </a:solidFill>
              <a:latin typeface="+mn-ea"/>
            </a:endParaRP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簡化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作業流程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1.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資料核對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2.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貨物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接收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200" b="1" dirty="0" smtClean="0">
                <a:solidFill>
                  <a:srgbClr val="FFFF00"/>
                </a:solidFill>
                <a:latin typeface="+mn-ea"/>
              </a:rPr>
              <a:t>各</a:t>
            </a:r>
            <a:r>
              <a:rPr lang="zh-TW" altLang="en-US" sz="1200" b="1" dirty="0">
                <a:solidFill>
                  <a:srgbClr val="FFFF00"/>
                </a:solidFill>
                <a:latin typeface="+mn-ea"/>
              </a:rPr>
              <a:t>式</a:t>
            </a:r>
            <a:r>
              <a:rPr lang="zh-TW" altLang="en-US" sz="1200" b="1" dirty="0" smtClean="0">
                <a:solidFill>
                  <a:srgbClr val="FFFF00"/>
                </a:solidFill>
                <a:latin typeface="+mn-ea"/>
              </a:rPr>
              <a:t>客</a:t>
            </a:r>
            <a:r>
              <a:rPr lang="zh-TW" altLang="en-US" sz="1200" b="1" dirty="0">
                <a:solidFill>
                  <a:srgbClr val="FFFF00"/>
                </a:solidFill>
                <a:latin typeface="+mn-ea"/>
              </a:rPr>
              <a:t>材標籤辨識和解析</a:t>
            </a:r>
            <a:r>
              <a:rPr lang="zh-TW" altLang="en-US" sz="1200" b="1" dirty="0" smtClean="0">
                <a:solidFill>
                  <a:srgbClr val="FFFF00"/>
                </a:solidFill>
                <a:latin typeface="+mn-ea"/>
              </a:rPr>
              <a:t>技術</a:t>
            </a:r>
            <a:endParaRPr lang="en-US" altLang="zh-TW" sz="1200" b="1" dirty="0" smtClean="0">
              <a:solidFill>
                <a:schemeClr val="bg1"/>
              </a:solidFill>
              <a:latin typeface="+mn-ea"/>
            </a:endParaRP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理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貨、對帳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入帳及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標籤加貼同時進行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避免貼錯標籤</a:t>
            </a:r>
            <a:r>
              <a:rPr lang="en-US" altLang="zh-TW" sz="12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多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人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不同步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)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協作</a:t>
            </a:r>
            <a:endParaRPr lang="en-US" altLang="zh-TW" sz="1200" b="1" dirty="0" smtClean="0">
              <a:solidFill>
                <a:schemeClr val="bg1"/>
              </a:solidFill>
              <a:latin typeface="+mn-ea"/>
            </a:endParaRPr>
          </a:p>
          <a:p>
            <a:pPr marL="355600" lvl="1" indent="-261938">
              <a:buFont typeface="Wingdings" panose="05000000000000000000" pitchFamily="2" charset="2"/>
              <a:buAutoNum type="circleNumWdWhitePlain"/>
            </a:pP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有問題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自動開單</a:t>
            </a:r>
            <a:r>
              <a:rPr lang="zh-TW" altLang="en-US" sz="1200" b="1" dirty="0" smtClean="0">
                <a:solidFill>
                  <a:schemeClr val="bg1"/>
                </a:solidFill>
                <a:latin typeface="+mn-ea"/>
              </a:rPr>
              <a:t>通報</a:t>
            </a:r>
            <a:endParaRPr lang="en-US" altLang="zh-TW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向下箭號 6"/>
          <p:cNvSpPr/>
          <p:nvPr/>
        </p:nvSpPr>
        <p:spPr>
          <a:xfrm rot="16200000">
            <a:off x="3981919" y="2255787"/>
            <a:ext cx="484632" cy="28803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1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群組 75"/>
          <p:cNvGrpSpPr/>
          <p:nvPr/>
        </p:nvGrpSpPr>
        <p:grpSpPr>
          <a:xfrm>
            <a:off x="5844525" y="2438349"/>
            <a:ext cx="3168352" cy="2581673"/>
            <a:chOff x="3435255" y="2150317"/>
            <a:chExt cx="3168352" cy="2581673"/>
          </a:xfrm>
        </p:grpSpPr>
        <p:grpSp>
          <p:nvGrpSpPr>
            <p:cNvPr id="63" name="群組 62"/>
            <p:cNvGrpSpPr/>
            <p:nvPr/>
          </p:nvGrpSpPr>
          <p:grpSpPr>
            <a:xfrm>
              <a:off x="3435255" y="2199288"/>
              <a:ext cx="3168352" cy="2483731"/>
              <a:chOff x="63455" y="956173"/>
              <a:chExt cx="3168352" cy="2483731"/>
            </a:xfrm>
          </p:grpSpPr>
          <p:grpSp>
            <p:nvGrpSpPr>
              <p:cNvPr id="37" name="群組 36"/>
              <p:cNvGrpSpPr/>
              <p:nvPr/>
            </p:nvGrpSpPr>
            <p:grpSpPr>
              <a:xfrm>
                <a:off x="63455" y="956173"/>
                <a:ext cx="1184940" cy="807802"/>
                <a:chOff x="3195807" y="3769054"/>
                <a:chExt cx="1184940" cy="807802"/>
              </a:xfrm>
            </p:grpSpPr>
            <p:pic>
              <p:nvPicPr>
                <p:cNvPr id="38" name="圖片 3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7624" y="4089108"/>
                  <a:ext cx="487748" cy="487748"/>
                </a:xfrm>
                <a:prstGeom prst="rect">
                  <a:avLst/>
                </a:prstGeom>
              </p:spPr>
            </p:pic>
            <p:sp>
              <p:nvSpPr>
                <p:cNvPr id="39" name="文字方塊 38"/>
                <p:cNvSpPr txBox="1"/>
                <p:nvPr/>
              </p:nvSpPr>
              <p:spPr>
                <a:xfrm>
                  <a:off x="3195807" y="3769054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原物料</a:t>
                  </a:r>
                  <a:r>
                    <a:rPr kumimoji="0" lang="en-US" altLang="zh-TW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WMS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0" name="群組 39"/>
              <p:cNvGrpSpPr/>
              <p:nvPr/>
            </p:nvGrpSpPr>
            <p:grpSpPr>
              <a:xfrm>
                <a:off x="135463" y="2644379"/>
                <a:ext cx="1005403" cy="795525"/>
                <a:chOff x="764797" y="4081533"/>
                <a:chExt cx="1005403" cy="795525"/>
              </a:xfrm>
            </p:grpSpPr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606" y="4081533"/>
                  <a:ext cx="487748" cy="487748"/>
                </a:xfrm>
                <a:prstGeom prst="rect">
                  <a:avLst/>
                </a:prstGeom>
              </p:spPr>
            </p:pic>
            <p:sp>
              <p:nvSpPr>
                <p:cNvPr id="42" name="文字方塊 41"/>
                <p:cNvSpPr txBox="1"/>
                <p:nvPr/>
              </p:nvSpPr>
              <p:spPr>
                <a:xfrm>
                  <a:off x="764797" y="4569281"/>
                  <a:ext cx="10054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成品</a:t>
                  </a:r>
                  <a:r>
                    <a:rPr kumimoji="0" lang="en-US" altLang="zh-TW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WMS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群組 42"/>
              <p:cNvGrpSpPr/>
              <p:nvPr/>
            </p:nvGrpSpPr>
            <p:grpSpPr>
              <a:xfrm>
                <a:off x="1022578" y="1312182"/>
                <a:ext cx="1268145" cy="1576299"/>
                <a:chOff x="1575663" y="2219587"/>
                <a:chExt cx="1268145" cy="1576299"/>
              </a:xfrm>
            </p:grpSpPr>
            <p:pic>
              <p:nvPicPr>
                <p:cNvPr id="44" name="圖片 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4021" y="2796099"/>
                  <a:ext cx="731429" cy="731429"/>
                </a:xfrm>
                <a:prstGeom prst="rect">
                  <a:avLst/>
                </a:prstGeom>
              </p:spPr>
            </p:pic>
            <p:sp>
              <p:nvSpPr>
                <p:cNvPr id="45" name="文字方塊 44"/>
                <p:cNvSpPr txBox="1"/>
                <p:nvPr/>
              </p:nvSpPr>
              <p:spPr>
                <a:xfrm>
                  <a:off x="1758330" y="2219587"/>
                  <a:ext cx="9028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控制中心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橢圓 45"/>
                <p:cNvSpPr>
                  <a:spLocks noChangeAspect="1"/>
                </p:cNvSpPr>
                <p:nvPr/>
              </p:nvSpPr>
              <p:spPr>
                <a:xfrm>
                  <a:off x="1575663" y="2527741"/>
                  <a:ext cx="1268145" cy="1268145"/>
                </a:xfrm>
                <a:prstGeom prst="ellipse">
                  <a:avLst/>
                </a:prstGeom>
                <a:noFill/>
                <a:ln w="2857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7" name="橢圓 46"/>
                <p:cNvSpPr/>
                <p:nvPr/>
              </p:nvSpPr>
              <p:spPr>
                <a:xfrm>
                  <a:off x="1752535" y="2704613"/>
                  <a:ext cx="914400" cy="914400"/>
                </a:xfrm>
                <a:prstGeom prst="ellipse">
                  <a:avLst/>
                </a:prstGeom>
                <a:noFill/>
                <a:ln w="28575" cap="rnd">
                  <a:solidFill>
                    <a:schemeClr val="accent1">
                      <a:lumMod val="40000"/>
                      <a:lumOff val="6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cxnSp>
            <p:nvCxnSpPr>
              <p:cNvPr id="48" name="直線單箭頭接點 47"/>
              <p:cNvCxnSpPr/>
              <p:nvPr/>
            </p:nvCxnSpPr>
            <p:spPr>
              <a:xfrm flipH="1">
                <a:off x="1943704" y="1914271"/>
                <a:ext cx="540000" cy="0"/>
              </a:xfrm>
              <a:prstGeom prst="straightConnector1">
                <a:avLst/>
              </a:prstGeom>
              <a:ln w="25400" cap="rnd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/>
              <p:nvPr/>
            </p:nvCxnSpPr>
            <p:spPr>
              <a:xfrm>
                <a:off x="1943704" y="2556063"/>
                <a:ext cx="540000" cy="0"/>
              </a:xfrm>
              <a:prstGeom prst="straightConnector1">
                <a:avLst/>
              </a:prstGeom>
              <a:ln w="25400" cap="rnd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/>
              <p:nvPr/>
            </p:nvCxnSpPr>
            <p:spPr>
              <a:xfrm rot="1800000">
                <a:off x="777524" y="1908015"/>
                <a:ext cx="576000" cy="0"/>
              </a:xfrm>
              <a:prstGeom prst="straightConnector1">
                <a:avLst/>
              </a:prstGeom>
              <a:ln w="25400" cap="rnd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rot="8700000" flipV="1">
                <a:off x="764024" y="2577237"/>
                <a:ext cx="576000" cy="0"/>
              </a:xfrm>
              <a:prstGeom prst="straightConnector1">
                <a:avLst/>
              </a:prstGeom>
              <a:ln w="25400" cap="rnd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群組 56"/>
              <p:cNvGrpSpPr/>
              <p:nvPr/>
            </p:nvGrpSpPr>
            <p:grpSpPr>
              <a:xfrm>
                <a:off x="2328996" y="1308890"/>
                <a:ext cx="902811" cy="761562"/>
                <a:chOff x="3234003" y="1867854"/>
                <a:chExt cx="902811" cy="761562"/>
              </a:xfrm>
            </p:grpSpPr>
            <p:pic>
              <p:nvPicPr>
                <p:cNvPr id="58" name="圖片 5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1534" y="2141668"/>
                  <a:ext cx="487748" cy="487748"/>
                </a:xfrm>
                <a:prstGeom prst="rect">
                  <a:avLst/>
                </a:prstGeom>
              </p:spPr>
            </p:pic>
            <p:sp>
              <p:nvSpPr>
                <p:cNvPr id="59" name="文字方塊 58"/>
                <p:cNvSpPr txBox="1"/>
                <p:nvPr/>
              </p:nvSpPr>
              <p:spPr>
                <a:xfrm>
                  <a:off x="3234003" y="1867854"/>
                  <a:ext cx="9028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移動料架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群組 59"/>
              <p:cNvGrpSpPr/>
              <p:nvPr/>
            </p:nvGrpSpPr>
            <p:grpSpPr>
              <a:xfrm>
                <a:off x="2328996" y="2430492"/>
                <a:ext cx="902811" cy="790096"/>
                <a:chOff x="3042652" y="2141668"/>
                <a:chExt cx="902811" cy="790096"/>
              </a:xfrm>
            </p:grpSpPr>
            <p:pic>
              <p:nvPicPr>
                <p:cNvPr id="61" name="圖片 6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0183" y="2141668"/>
                  <a:ext cx="487748" cy="487748"/>
                </a:xfrm>
                <a:prstGeom prst="rect">
                  <a:avLst/>
                </a:prstGeom>
              </p:spPr>
            </p:pic>
            <p:sp>
              <p:nvSpPr>
                <p:cNvPr id="62" name="文字方塊 61"/>
                <p:cNvSpPr txBox="1"/>
                <p:nvPr/>
              </p:nvSpPr>
              <p:spPr>
                <a:xfrm>
                  <a:off x="3042652" y="2623987"/>
                  <a:ext cx="9028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7083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自動搬運</a:t>
                  </a:r>
                  <a:endPara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72" name="矩形 71"/>
            <p:cNvSpPr/>
            <p:nvPr/>
          </p:nvSpPr>
          <p:spPr>
            <a:xfrm>
              <a:off x="3470415" y="2150317"/>
              <a:ext cx="3082094" cy="258167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平行四邊形 8"/>
          <p:cNvSpPr/>
          <p:nvPr/>
        </p:nvSpPr>
        <p:spPr>
          <a:xfrm>
            <a:off x="7956376" y="2449220"/>
            <a:ext cx="1005403" cy="338554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504" y="1419622"/>
            <a:ext cx="5560148" cy="3610006"/>
          </a:xfrm>
          <a:prstGeom prst="rect">
            <a:avLst/>
          </a:prstGeom>
          <a:noFill/>
          <a:ln>
            <a:solidFill>
              <a:srgbClr val="2D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79512" y="1446394"/>
            <a:ext cx="1380506" cy="1776683"/>
            <a:chOff x="447633" y="625558"/>
            <a:chExt cx="1380506" cy="177668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634" y="1194945"/>
              <a:ext cx="1263384" cy="120729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47633" y="625558"/>
              <a:ext cx="1380506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-177800">
                <a:buFont typeface="Wingdings" panose="05000000000000000000" pitchFamily="2" charset="2"/>
                <a:buChar char="l"/>
              </a:pPr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K7-3F 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直材庫區</a:t>
              </a:r>
              <a:endParaRPr lang="en-US" altLang="zh-TW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67%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↑</a:t>
              </a:r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坪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效</a:t>
              </a:r>
              <a:endParaRPr lang="en-US" altLang="zh-TW" sz="1100" b="1" dirty="0" smtClean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(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3050→5082</a:t>
              </a:r>
              <a:r>
                <a:rPr lang="zh-TW" altLang="en-US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板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79512" y="3318602"/>
            <a:ext cx="1346844" cy="1656184"/>
            <a:chOff x="5076056" y="1900542"/>
            <a:chExt cx="1346844" cy="165618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6056" y="2459583"/>
              <a:ext cx="1054286" cy="109714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076056" y="1900542"/>
              <a:ext cx="1346844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-177800">
                <a:buFont typeface="Wingdings" panose="05000000000000000000" pitchFamily="2" charset="2"/>
                <a:buChar char="l"/>
              </a:pPr>
              <a:r>
                <a:rPr lang="en-US" altLang="zh-TW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K14A 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冷材庫區</a:t>
              </a:r>
              <a:endParaRPr lang="en-US" altLang="zh-TW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335%↑ 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坪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效</a:t>
              </a:r>
              <a:endParaRPr lang="en-US" altLang="zh-TW" sz="1100" b="1" dirty="0" smtClean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(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78→340</a:t>
              </a:r>
              <a:r>
                <a:rPr lang="zh-TW" altLang="en-US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板</a:t>
              </a:r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)</a:t>
              </a:r>
              <a:endParaRPr lang="en-US" altLang="zh-TW" sz="8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547664" y="1446394"/>
            <a:ext cx="1492716" cy="1802850"/>
            <a:chOff x="369443" y="2743536"/>
            <a:chExt cx="1492716" cy="180285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443" y="3295988"/>
              <a:ext cx="1197053" cy="125039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69443" y="2743536"/>
              <a:ext cx="1492716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-177800">
                <a:buFont typeface="Wingdings" panose="05000000000000000000" pitchFamily="2" charset="2"/>
                <a:buChar char="l"/>
              </a:pPr>
              <a:r>
                <a:rPr lang="en-US" altLang="zh-TW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K14A MTK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en-US" altLang="zh-TW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DS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倉</a:t>
              </a:r>
              <a:endParaRPr lang="en-US" altLang="zh-TW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150%↑ </a:t>
              </a:r>
              <a:r>
                <a:rPr lang="zh-TW" altLang="en-US" sz="11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坪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效</a:t>
              </a:r>
              <a:endParaRPr lang="en-US" altLang="zh-TW" sz="1100" b="1" dirty="0" smtClean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  <a:p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(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480→720</a:t>
              </a:r>
              <a:r>
                <a:rPr lang="zh-TW" altLang="en-US" sz="800" b="1" dirty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板</a:t>
              </a:r>
              <a:r>
                <a:rPr lang="en-US" altLang="zh-TW" sz="8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)</a:t>
              </a:r>
              <a:endParaRPr lang="en-US" altLang="zh-TW" sz="8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547664" y="3318602"/>
            <a:ext cx="1569856" cy="1413738"/>
            <a:chOff x="6778155" y="2956490"/>
            <a:chExt cx="1569856" cy="141373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8155" y="3204267"/>
              <a:ext cx="1569856" cy="1165961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778155" y="2956490"/>
              <a:ext cx="124104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-177800">
                <a:buFont typeface="Wingdings" panose="05000000000000000000" pitchFamily="2" charset="2"/>
                <a:buChar char="l"/>
              </a:pPr>
              <a:r>
                <a:rPr lang="en-US" altLang="zh-TW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K17 </a:t>
              </a:r>
              <a:r>
                <a:rPr lang="zh-TW" altLang="en-US" sz="1100" b="1" dirty="0" smtClean="0">
                  <a:solidFill>
                    <a:schemeClr val="bg1"/>
                  </a:solidFill>
                  <a:effectLst/>
                  <a:latin typeface="Microsoft YaHei" pitchFamily="34" charset="-122"/>
                  <a:ea typeface="Microsoft YaHei" pitchFamily="34" charset="-122"/>
                </a:rPr>
                <a:t>成品庫區</a:t>
              </a:r>
              <a:endParaRPr lang="en-US" altLang="zh-TW" sz="1100" b="1" dirty="0">
                <a:solidFill>
                  <a:schemeClr val="bg1"/>
                </a:solidFill>
                <a:effectLst/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3242221" y="1518402"/>
            <a:ext cx="2337891" cy="1459905"/>
            <a:chOff x="3593293" y="1111845"/>
            <a:chExt cx="2337891" cy="1459905"/>
          </a:xfrm>
        </p:grpSpPr>
        <p:sp>
          <p:nvSpPr>
            <p:cNvPr id="26" name="矩形 25"/>
            <p:cNvSpPr/>
            <p:nvPr/>
          </p:nvSpPr>
          <p:spPr>
            <a:xfrm>
              <a:off x="3593293" y="1111845"/>
              <a:ext cx="232965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defTabSz="1051645">
                <a:buFont typeface="Wingdings" panose="05000000000000000000" pitchFamily="2" charset="2"/>
                <a:buChar char="n"/>
              </a:pP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</a:t>
              </a:r>
              <a:r>
                <a:rPr lang="zh-TW" altLang="en-US" sz="11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式</a:t>
              </a: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料架</a:t>
              </a:r>
              <a:r>
                <a:rPr lang="en-US" altLang="zh-TW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(</a:t>
              </a: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原有庫區已完成架設</a:t>
              </a:r>
              <a:r>
                <a:rPr lang="en-US" altLang="zh-TW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zh-TW" altLang="en-US" sz="5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3610306" y="1412272"/>
              <a:ext cx="1127206" cy="1159478"/>
              <a:chOff x="3610306" y="1306568"/>
              <a:chExt cx="1127206" cy="1159478"/>
            </a:xfrm>
          </p:grpSpPr>
          <p:pic>
            <p:nvPicPr>
              <p:cNvPr id="21" name="圖片 2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267"/>
              <a:stretch/>
            </p:blipFill>
            <p:spPr>
              <a:xfrm>
                <a:off x="3610306" y="1306568"/>
                <a:ext cx="1127206" cy="858987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3715882" y="2211710"/>
                <a:ext cx="916054" cy="254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51645"/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移動式料架</a:t>
                </a:r>
                <a:endParaRPr lang="zh-TW" altLang="en-US" sz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4788024" y="1412271"/>
              <a:ext cx="1143160" cy="1087051"/>
              <a:chOff x="4788024" y="1306567"/>
              <a:chExt cx="1143160" cy="1087051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024" y="1306567"/>
                <a:ext cx="1143160" cy="714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8" name="矩形 27"/>
              <p:cNvSpPr/>
              <p:nvPr/>
            </p:nvSpPr>
            <p:spPr>
              <a:xfrm>
                <a:off x="4901577" y="2139702"/>
                <a:ext cx="916054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51645"/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後</a:t>
                </a:r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推</a:t>
                </a:r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式料架</a:t>
                </a:r>
                <a:endParaRPr lang="zh-TW" altLang="en-US" sz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5" name="群組 34"/>
          <p:cNvGrpSpPr/>
          <p:nvPr/>
        </p:nvGrpSpPr>
        <p:grpSpPr>
          <a:xfrm>
            <a:off x="3203848" y="3010825"/>
            <a:ext cx="2368029" cy="1996476"/>
            <a:chOff x="3938439" y="2944052"/>
            <a:chExt cx="2368029" cy="1996476"/>
          </a:xfrm>
        </p:grpSpPr>
        <p:grpSp>
          <p:nvGrpSpPr>
            <p:cNvPr id="33" name="群組 32"/>
            <p:cNvGrpSpPr/>
            <p:nvPr/>
          </p:nvGrpSpPr>
          <p:grpSpPr>
            <a:xfrm>
              <a:off x="3938439" y="3251829"/>
              <a:ext cx="1072501" cy="1688699"/>
              <a:chOff x="4060230" y="3292940"/>
              <a:chExt cx="1072501" cy="1688699"/>
            </a:xfrm>
          </p:grpSpPr>
          <p:pic>
            <p:nvPicPr>
              <p:cNvPr id="17" name="圖片 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3879" y="3292940"/>
                <a:ext cx="1025203" cy="1409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矩形 18"/>
              <p:cNvSpPr/>
              <p:nvPr/>
            </p:nvSpPr>
            <p:spPr>
              <a:xfrm>
                <a:off x="4060230" y="4727723"/>
                <a:ext cx="1072501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51645"/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堆高機式</a:t>
                </a:r>
                <a:r>
                  <a:rPr lang="en-US" altLang="zh-TW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AMR</a:t>
                </a:r>
                <a:endParaRPr lang="zh-TW" altLang="en-US" sz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5205177" y="3251829"/>
              <a:ext cx="1101291" cy="1251785"/>
              <a:chOff x="2206115" y="3152679"/>
              <a:chExt cx="1101291" cy="1251785"/>
            </a:xfrm>
          </p:grpSpPr>
          <p:pic>
            <p:nvPicPr>
              <p:cNvPr id="18" name="圖片 1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956" y="3152679"/>
                <a:ext cx="1033609" cy="939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矩形 19"/>
              <p:cNvSpPr/>
              <p:nvPr/>
            </p:nvSpPr>
            <p:spPr>
              <a:xfrm>
                <a:off x="2206115" y="4146589"/>
                <a:ext cx="1101291" cy="25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051645"/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拖</a:t>
                </a:r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板車式</a:t>
                </a:r>
                <a:r>
                  <a:rPr lang="en-US" altLang="zh-TW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AMR</a:t>
                </a:r>
                <a:endParaRPr lang="zh-TW" altLang="en-US" sz="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938439" y="2944052"/>
              <a:ext cx="17235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defTabSz="1051645">
                <a:buFont typeface="Wingdings" panose="05000000000000000000" pitchFamily="2" charset="2"/>
                <a:buChar char="n"/>
              </a:pP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自動搬運設備 </a:t>
              </a:r>
              <a:r>
                <a:rPr lang="en-US" altLang="zh-TW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zh-TW" altLang="en-US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進行中</a:t>
              </a:r>
              <a:r>
                <a:rPr lang="en-US" altLang="zh-TW" sz="1100" b="1" dirty="0" smtClea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zh-TW" altLang="en-US" sz="5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7289223" y="103733"/>
            <a:ext cx="1747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i="1" dirty="0" smtClean="0">
                <a:solidFill>
                  <a:srgbClr val="2DA699"/>
                </a:solidFill>
                <a:latin typeface="Microsoft YaHei" pitchFamily="34" charset="-122"/>
                <a:ea typeface="Microsoft YaHei" pitchFamily="34" charset="-122"/>
              </a:rPr>
              <a:t>Plan go live: 12/e</a:t>
            </a:r>
            <a:endParaRPr lang="en-US" altLang="zh-TW" sz="1400" b="1" i="1" dirty="0">
              <a:solidFill>
                <a:srgbClr val="2DA699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724128" y="614030"/>
            <a:ext cx="3390489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51645"/>
            <a:r>
              <a:rPr lang="zh-TW" altLang="en-US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挑戰</a:t>
            </a:r>
            <a:r>
              <a:rPr lang="en-US" altLang="zh-TW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  <a:r>
              <a:rPr lang="zh-TW" altLang="en-US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endParaRPr lang="en-US" altLang="zh-TW" sz="1600" b="1" dirty="0" smtClean="0">
              <a:solidFill>
                <a:srgbClr val="FFFF00"/>
              </a:solidFill>
              <a:latin typeface="Microsoft YaHei" pitchFamily="34" charset="-122"/>
              <a:ea typeface="Microsoft YaHei" pitchFamily="34" charset="-122"/>
            </a:endParaRPr>
          </a:p>
          <a:p>
            <a:pPr defTabSz="1051645"/>
            <a:r>
              <a:rPr lang="zh-TW" altLang="en-US" sz="16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多</a:t>
            </a:r>
            <a:r>
              <a:rPr lang="zh-TW" altLang="en-US" sz="16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庫房系統</a:t>
            </a:r>
            <a:r>
              <a:rPr lang="en-US" altLang="zh-TW" sz="16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vs.</a:t>
            </a:r>
            <a:r>
              <a:rPr lang="zh-TW" altLang="en-US" sz="16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多廠商多硬體設備 </a:t>
            </a:r>
            <a:endParaRPr lang="en-US" altLang="zh-TW" sz="1600" b="1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marL="0" lvl="1" defTabSz="1051645"/>
            <a:r>
              <a:rPr lang="en-US" altLang="zh-TW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原物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料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WMS &amp; 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成品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庫</a:t>
            </a:r>
            <a:r>
              <a:rPr lang="en-US" altLang="zh-TW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WMS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vs. </a:t>
            </a:r>
          </a:p>
          <a:p>
            <a:pPr marL="0" lvl="1" defTabSz="1051645"/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大進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-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移動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式料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架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&amp; 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中光電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-</a:t>
            </a:r>
            <a:r>
              <a:rPr lang="zh-TW" altLang="en-US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自動</a:t>
            </a:r>
            <a:r>
              <a:rPr lang="zh-TW" altLang="en-US" sz="11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搬運設備</a:t>
            </a:r>
            <a:r>
              <a:rPr lang="en-US" altLang="zh-TW" sz="11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)</a:t>
            </a:r>
          </a:p>
          <a:p>
            <a:pPr defTabSz="1051645"/>
            <a:endParaRPr lang="en-US" altLang="zh-TW" sz="1100" b="1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defTabSz="1051645"/>
            <a:r>
              <a:rPr lang="en-US" altLang="zh-TW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IT </a:t>
            </a:r>
            <a:r>
              <a:rPr lang="zh-TW" altLang="en-US" sz="1600" b="1" dirty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專業</a:t>
            </a:r>
            <a:r>
              <a:rPr lang="zh-TW" altLang="en-US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支援</a:t>
            </a:r>
            <a:r>
              <a:rPr lang="en-US" altLang="zh-TW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  <a:r>
              <a:rPr lang="zh-TW" altLang="en-US" sz="1600" b="1" dirty="0" smtClean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endParaRPr lang="en-US" altLang="zh-TW" sz="1600" b="1" dirty="0" smtClean="0">
              <a:solidFill>
                <a:srgbClr val="FFFF00"/>
              </a:solidFill>
              <a:latin typeface="Microsoft YaHei" pitchFamily="34" charset="-122"/>
              <a:ea typeface="Microsoft YaHei" pitchFamily="34" charset="-122"/>
            </a:endParaRPr>
          </a:p>
          <a:p>
            <a:pPr marL="449263" lvl="1" indent="-271463" defTabSz="105164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管</a:t>
            </a:r>
            <a:r>
              <a:rPr lang="zh-TW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控</a:t>
            </a:r>
            <a:r>
              <a:rPr lang="zh-TW" altLang="en-US" sz="14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運作流程之控制中心</a:t>
            </a:r>
            <a:endParaRPr lang="en-US" altLang="zh-TW" sz="1400" b="1" dirty="0" smtClean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marL="449263" lvl="1" indent="-271463" defTabSz="105164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協同合作不卡關</a:t>
            </a:r>
            <a:endParaRPr lang="en-US" altLang="zh-TW" sz="1400" b="1" dirty="0" smtClean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956376" y="24492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</a:rPr>
              <a:t>系統</a:t>
            </a:r>
            <a:r>
              <a:rPr lang="zh-TW" altLang="en-US" sz="1600" b="1" dirty="0">
                <a:solidFill>
                  <a:schemeClr val="bg1"/>
                </a:solidFill>
              </a:rPr>
              <a:t>架構</a:t>
            </a:r>
          </a:p>
        </p:txBody>
      </p:sp>
      <p:grpSp>
        <p:nvGrpSpPr>
          <p:cNvPr id="77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78" name="等腰三角形 7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766776" y="148409"/>
            <a:ext cx="7920000" cy="43858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未來規劃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</a:t>
            </a:r>
            <a:r>
              <a:rPr lang="en-US" altLang="zh-TW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物流庫區改造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新式料架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自動搬運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6139" y="728295"/>
            <a:ext cx="5581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1070831">
              <a:buFont typeface="Wingdings" panose="05000000000000000000" pitchFamily="2" charset="2"/>
              <a:buChar char="p"/>
              <a:defRPr/>
            </a:pP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新式料架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移動式料架、後推式料架</a:t>
            </a:r>
            <a:r>
              <a:rPr lang="en-US" altLang="zh-TW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 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提升庫存坪效</a:t>
            </a:r>
            <a:endParaRPr lang="en-US" altLang="zh-TW" sz="1400" b="1" dirty="0" smtClean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 defTabSz="1070831">
              <a:buFont typeface="Wingdings" panose="05000000000000000000" pitchFamily="2" charset="2"/>
              <a:buChar char="p"/>
              <a:defRPr/>
            </a:pP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自動搬運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堆高機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AMR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、拖板車式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AMR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 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取代人</a:t>
            </a: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</a:t>
            </a:r>
            <a:r>
              <a:rPr lang="zh-TW" altLang="en-US" sz="14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搬運</a:t>
            </a:r>
            <a:endParaRPr lang="en-US" altLang="zh-TW" sz="1400" b="1" dirty="0" smtClean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五邊形 100"/>
          <p:cNvSpPr/>
          <p:nvPr/>
        </p:nvSpPr>
        <p:spPr>
          <a:xfrm>
            <a:off x="335754" y="702443"/>
            <a:ext cx="8700741" cy="529853"/>
          </a:xfrm>
          <a:prstGeom prst="homePlate">
            <a:avLst>
              <a:gd name="adj" fmla="val 2839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未來規劃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-</a:t>
            </a:r>
            <a:r>
              <a:rPr lang="en-US" altLang="zh-TW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結合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實務經驗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,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/>
              </a:rPr>
              <a:t>提升團隊實力</a:t>
            </a:r>
            <a:endParaRPr lang="zh-CN" altLang="en-US" sz="24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432796" y="3291830"/>
            <a:ext cx="1895839" cy="5279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Design Pattern</a:t>
            </a: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用來解決軟體設計中普遍存在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反覆出現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的各種問題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32796" y="3885701"/>
            <a:ext cx="1895839" cy="41424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AI/ML</a:t>
            </a: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人工智慧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機器學習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32796" y="2793825"/>
            <a:ext cx="1895839" cy="43204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RA/SD</a:t>
            </a: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需求分析和系統設計手法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32796" y="4355764"/>
            <a:ext cx="1895839" cy="59225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技術應用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(Big Data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IOT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DevOps</a:t>
            </a:r>
            <a:r>
              <a:rPr lang="zh-TW" altLang="en-US" sz="800" dirty="0" smtClean="0">
                <a:solidFill>
                  <a:schemeClr val="bg1"/>
                </a:solidFill>
                <a:latin typeface="+mn-ea"/>
              </a:rPr>
              <a:t>、微服務、前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端開發框架</a:t>
            </a:r>
            <a:r>
              <a:rPr lang="zh-TW" altLang="en-US" sz="800" dirty="0" smtClean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TW" sz="800" dirty="0" smtClean="0">
                <a:solidFill>
                  <a:schemeClr val="bg1"/>
                </a:solidFill>
                <a:latin typeface="+mn-ea"/>
              </a:rPr>
              <a:t>CD/CI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、</a:t>
            </a:r>
            <a:endParaRPr lang="en-US" altLang="zh-TW" sz="8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自動化測試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3618" y="782703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sz="2000" dirty="0" smtClean="0">
                <a:solidFill>
                  <a:srgbClr val="00B050"/>
                </a:solidFill>
              </a:rPr>
              <a:t>技能盤點、目標設定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172921" y="782703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 startAt="2"/>
            </a:pPr>
            <a:r>
              <a:rPr lang="zh-TW" altLang="en-US" sz="2000" dirty="0" smtClean="0">
                <a:solidFill>
                  <a:srgbClr val="00B050"/>
                </a:solidFill>
              </a:rPr>
              <a:t>專</a:t>
            </a:r>
            <a:r>
              <a:rPr lang="zh-TW" altLang="en-US" sz="2000" dirty="0">
                <a:solidFill>
                  <a:srgbClr val="00B050"/>
                </a:solidFill>
              </a:rPr>
              <a:t>業</a:t>
            </a:r>
            <a:r>
              <a:rPr lang="zh-TW" altLang="en-US" sz="2000" dirty="0" smtClean="0">
                <a:solidFill>
                  <a:srgbClr val="00B050"/>
                </a:solidFill>
              </a:rPr>
              <a:t>帶領</a:t>
            </a:r>
            <a:r>
              <a:rPr lang="zh-TW" altLang="en-US" sz="2000" dirty="0" smtClean="0">
                <a:solidFill>
                  <a:srgbClr val="00B050"/>
                </a:solidFill>
              </a:rPr>
              <a:t>、團隊學習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53241" y="782703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 startAt="3"/>
            </a:pPr>
            <a:r>
              <a:rPr lang="zh-TW" altLang="en-US" sz="2000" dirty="0" smtClean="0">
                <a:solidFill>
                  <a:srgbClr val="00B050"/>
                </a:solidFill>
              </a:rPr>
              <a:t>技能整合、模式建立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649266" y="2793825"/>
            <a:ext cx="1519200" cy="49120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  <a:latin typeface="+mn-ea"/>
              </a:rPr>
              <a:t>Workshop</a:t>
            </a:r>
            <a:endParaRPr lang="zh-TW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2924816" y="2083564"/>
            <a:ext cx="1377063" cy="41362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內外部培訓課程</a:t>
            </a:r>
            <a:endParaRPr lang="zh-TW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4364976" y="2086114"/>
            <a:ext cx="1519260" cy="41362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專案合作技術學習</a:t>
            </a:r>
            <a:endParaRPr lang="zh-TW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2924815" y="4581178"/>
            <a:ext cx="1377063" cy="36683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實務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議題討論</a:t>
            </a:r>
            <a:endParaRPr lang="zh-TW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558235" y="4581178"/>
            <a:ext cx="1246901" cy="36683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技術共享交流</a:t>
            </a:r>
            <a:endParaRPr lang="zh-TW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23528" y="1491630"/>
            <a:ext cx="2090213" cy="8640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16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實務</a:t>
            </a:r>
            <a:r>
              <a:rPr lang="zh-TW" altLang="en-US" sz="16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面</a:t>
            </a:r>
          </a:p>
        </p:txBody>
      </p:sp>
      <p:sp>
        <p:nvSpPr>
          <p:cNvPr id="70" name="矩形 69"/>
          <p:cNvSpPr/>
          <p:nvPr/>
        </p:nvSpPr>
        <p:spPr>
          <a:xfrm>
            <a:off x="2852808" y="1491630"/>
            <a:ext cx="3110136" cy="108012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6" name="肘形接點 75"/>
          <p:cNvCxnSpPr>
            <a:stCxn id="70" idx="2"/>
            <a:endCxn id="6" idx="0"/>
          </p:cNvCxnSpPr>
          <p:nvPr/>
        </p:nvCxnSpPr>
        <p:spPr>
          <a:xfrm rot="16200000" flipH="1">
            <a:off x="4297334" y="2682292"/>
            <a:ext cx="222075" cy="99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接點 78"/>
          <p:cNvCxnSpPr>
            <a:stCxn id="6" idx="2"/>
            <a:endCxn id="39" idx="0"/>
          </p:cNvCxnSpPr>
          <p:nvPr/>
        </p:nvCxnSpPr>
        <p:spPr>
          <a:xfrm rot="5400000">
            <a:off x="3363035" y="3535347"/>
            <a:ext cx="1296144" cy="79551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stCxn id="6" idx="2"/>
            <a:endCxn id="40" idx="0"/>
          </p:cNvCxnSpPr>
          <p:nvPr/>
        </p:nvCxnSpPr>
        <p:spPr>
          <a:xfrm rot="16200000" flipH="1">
            <a:off x="4147204" y="3546696"/>
            <a:ext cx="1296144" cy="77282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533" y="3346892"/>
            <a:ext cx="1066667" cy="1234286"/>
          </a:xfrm>
          <a:prstGeom prst="rect">
            <a:avLst/>
          </a:prstGeom>
        </p:spPr>
      </p:pic>
      <p:sp>
        <p:nvSpPr>
          <p:cNvPr id="111" name="圓角矩形 110"/>
          <p:cNvSpPr/>
          <p:nvPr/>
        </p:nvSpPr>
        <p:spPr>
          <a:xfrm>
            <a:off x="432796" y="1851670"/>
            <a:ext cx="1895839" cy="43204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物流實務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800" dirty="0">
                <a:solidFill>
                  <a:schemeClr val="bg1"/>
                </a:solidFill>
                <a:latin typeface="+mn-ea"/>
              </a:rPr>
              <a:t>物流現場作業</a:t>
            </a:r>
            <a:r>
              <a:rPr lang="en-US" altLang="zh-TW" sz="800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4" name="圓角矩形 113"/>
          <p:cNvSpPr/>
          <p:nvPr/>
        </p:nvSpPr>
        <p:spPr>
          <a:xfrm>
            <a:off x="3649266" y="1567963"/>
            <a:ext cx="1519200" cy="41362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現場實習計畫</a:t>
            </a:r>
          </a:p>
        </p:txBody>
      </p:sp>
      <p:sp>
        <p:nvSpPr>
          <p:cNvPr id="41" name="矩形 40"/>
          <p:cNvSpPr/>
          <p:nvPr/>
        </p:nvSpPr>
        <p:spPr>
          <a:xfrm>
            <a:off x="2843808" y="2682786"/>
            <a:ext cx="3110136" cy="235832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4848995" y="3300254"/>
            <a:ext cx="14739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100" dirty="0" smtClean="0">
                <a:solidFill>
                  <a:schemeClr val="bg1"/>
                </a:solidFill>
                <a:latin typeface="+mn-ea"/>
              </a:rPr>
              <a:t>團隊合作</a:t>
            </a:r>
            <a:endParaRPr lang="en-US" altLang="zh-TW" sz="1100" dirty="0">
              <a:solidFill>
                <a:schemeClr val="bg1"/>
              </a:solidFill>
              <a:latin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en-US" altLang="zh-TW" sz="1100" dirty="0" smtClean="0">
                <a:solidFill>
                  <a:schemeClr val="bg1"/>
                </a:solidFill>
                <a:latin typeface="+mn-ea"/>
              </a:rPr>
              <a:t>Golden Sample</a:t>
            </a: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100" dirty="0" smtClean="0">
                <a:solidFill>
                  <a:schemeClr val="bg1"/>
                </a:solidFill>
                <a:latin typeface="+mn-ea"/>
              </a:rPr>
              <a:t>共用元件</a:t>
            </a:r>
            <a:r>
              <a:rPr lang="zh-TW" altLang="en-US" sz="1100" dirty="0">
                <a:solidFill>
                  <a:schemeClr val="bg1"/>
                </a:solidFill>
                <a:latin typeface="+mn-ea"/>
              </a:rPr>
              <a:t>庫</a:t>
            </a:r>
            <a:endParaRPr lang="en-US" altLang="zh-TW" sz="11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23528" y="2444885"/>
            <a:ext cx="2090213" cy="259622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16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技術面</a:t>
            </a:r>
            <a:endParaRPr lang="zh-TW" altLang="en-US" sz="16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56176" y="1743393"/>
            <a:ext cx="26970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自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購材收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料 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W39-W40)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客材收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料 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W42-W43)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LF/SBS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發料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W45-W46)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SIP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元件發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料 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W48-W49)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其它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直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間</a:t>
            </a:r>
            <a:r>
              <a:rPr lang="zh-TW" altLang="en-US" sz="1200" dirty="0" smtClean="0">
                <a:solidFill>
                  <a:schemeClr val="bg1"/>
                </a:solidFill>
                <a:latin typeface="+mn-ea"/>
              </a:rPr>
              <a:t>材發料 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TW" sz="1200" dirty="0" smtClean="0">
                <a:solidFill>
                  <a:schemeClr val="bg1"/>
                </a:solidFill>
                <a:latin typeface="+mn-ea"/>
              </a:rPr>
              <a:t>W51-W52)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52" y="3035291"/>
            <a:ext cx="440116" cy="553480"/>
          </a:xfrm>
          <a:prstGeom prst="rect">
            <a:avLst/>
          </a:prstGeom>
          <a:effectLst/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62" y="3727503"/>
            <a:ext cx="707032" cy="4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97" y="1757379"/>
            <a:ext cx="426443" cy="533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4331522"/>
            <a:ext cx="461356" cy="544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 descr="http://myvf/utility/get_emp_photo.asp?emp_no=K0510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897" y="2367794"/>
            <a:ext cx="461356" cy="544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28" name="手繪多邊形 27"/>
          <p:cNvSpPr/>
          <p:nvPr/>
        </p:nvSpPr>
        <p:spPr>
          <a:xfrm>
            <a:off x="3461657" y="1494064"/>
            <a:ext cx="5633357" cy="3445329"/>
          </a:xfrm>
          <a:custGeom>
            <a:avLst/>
            <a:gdLst>
              <a:gd name="connsiteX0" fmla="*/ 0 w 5633357"/>
              <a:gd name="connsiteY0" fmla="*/ 0 h 3445329"/>
              <a:gd name="connsiteX1" fmla="*/ 138793 w 5633357"/>
              <a:gd name="connsiteY1" fmla="*/ 563336 h 3445329"/>
              <a:gd name="connsiteX2" fmla="*/ 2653393 w 5633357"/>
              <a:gd name="connsiteY2" fmla="*/ 514350 h 3445329"/>
              <a:gd name="connsiteX3" fmla="*/ 2710543 w 5633357"/>
              <a:gd name="connsiteY3" fmla="*/ 3412672 h 3445329"/>
              <a:gd name="connsiteX4" fmla="*/ 5633357 w 5633357"/>
              <a:gd name="connsiteY4" fmla="*/ 3445329 h 3445329"/>
              <a:gd name="connsiteX5" fmla="*/ 5494564 w 5633357"/>
              <a:gd name="connsiteY5" fmla="*/ 8165 h 3445329"/>
              <a:gd name="connsiteX6" fmla="*/ 0 w 5633357"/>
              <a:gd name="connsiteY6" fmla="*/ 0 h 344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3357" h="3445329">
                <a:moveTo>
                  <a:pt x="0" y="0"/>
                </a:moveTo>
                <a:lnTo>
                  <a:pt x="138793" y="563336"/>
                </a:lnTo>
                <a:lnTo>
                  <a:pt x="2653393" y="514350"/>
                </a:lnTo>
                <a:lnTo>
                  <a:pt x="2710543" y="3412672"/>
                </a:lnTo>
                <a:lnTo>
                  <a:pt x="5633357" y="3445329"/>
                </a:lnTo>
                <a:lnTo>
                  <a:pt x="5494564" y="816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5192196" y="15543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rgbClr val="FFFF00"/>
                </a:solidFill>
              </a:rPr>
              <a:t>兩</a:t>
            </a:r>
            <a:r>
              <a:rPr lang="zh-TW" altLang="en-US" sz="1800" dirty="0" smtClean="0">
                <a:solidFill>
                  <a:srgbClr val="FFFF00"/>
                </a:solidFill>
              </a:rPr>
              <a:t>週一輪</a:t>
            </a:r>
            <a:endParaRPr lang="zh-TW" alt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5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1923678"/>
            <a:ext cx="9144000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Autofit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r>
              <a:rPr lang="en-US" altLang="zh-TW" sz="4200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Q &amp; A</a:t>
            </a:r>
            <a:endParaRPr lang="zh-TW" altLang="en-US" sz="4200" b="1" dirty="0">
              <a:solidFill>
                <a:sysClr val="window" lastClr="FFFFFF"/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4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5C70751-DE81-43DB-9051-477BDE6AB460}"/>
              </a:ext>
            </a:extLst>
          </p:cNvPr>
          <p:cNvSpPr txBox="1"/>
          <p:nvPr/>
        </p:nvSpPr>
        <p:spPr>
          <a:xfrm>
            <a:off x="0" y="2639259"/>
            <a:ext cx="9144000" cy="332708"/>
          </a:xfrm>
          <a:prstGeom prst="rect">
            <a:avLst/>
          </a:prstGeom>
          <a:noFill/>
        </p:spPr>
        <p:txBody>
          <a:bodyPr wrap="square" lIns="89934" tIns="42825" rIns="89934" bIns="42825" rtlCol="0">
            <a:spAutoFit/>
          </a:bodyPr>
          <a:lstStyle/>
          <a:p>
            <a:pPr algn="ctr" defTabSz="1186289">
              <a:spcBef>
                <a:spcPts val="400"/>
              </a:spcBef>
              <a:defRPr/>
            </a:pPr>
            <a:r>
              <a:rPr lang="en-US" altLang="zh-TW" sz="1600" b="1" spc="274" dirty="0">
                <a:solidFill>
                  <a:prstClr val="black"/>
                </a:solidFill>
                <a:latin typeface="Calibri"/>
                <a:ea typeface="微軟正黑體"/>
              </a:rPr>
              <a:t>www.aseglobal.com</a:t>
            </a:r>
            <a:endParaRPr lang="zh-TW" altLang="en-US" sz="1600" b="1" spc="274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C563BD-2697-413A-A8AB-A0B92F040433}"/>
              </a:ext>
            </a:extLst>
          </p:cNvPr>
          <p:cNvSpPr txBox="1"/>
          <p:nvPr/>
        </p:nvSpPr>
        <p:spPr>
          <a:xfrm>
            <a:off x="0" y="2075279"/>
            <a:ext cx="9144000" cy="771564"/>
          </a:xfrm>
          <a:prstGeom prst="rect">
            <a:avLst/>
          </a:prstGeom>
          <a:noFill/>
        </p:spPr>
        <p:txBody>
          <a:bodyPr wrap="square" lIns="108780" tIns="54391" rIns="108780" bIns="54391" rtlCol="0">
            <a:spAutoFit/>
          </a:bodyPr>
          <a:lstStyle/>
          <a:p>
            <a:pPr algn="ctr">
              <a:defRPr/>
            </a:pPr>
            <a:r>
              <a:rPr lang="en-US" altLang="zh-TW" sz="4300" b="1" dirty="0">
                <a:solidFill>
                  <a:prstClr val="black"/>
                </a:solidFill>
                <a:latin typeface="Calibri"/>
                <a:ea typeface="微軟正黑體"/>
              </a:rPr>
              <a:t>Thank You</a:t>
            </a:r>
            <a:endParaRPr lang="zh-TW" altLang="en-US" sz="4300" b="1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583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" name="直線接點 3"/>
          <p:cNvCxnSpPr>
            <a:cxnSpLocks noChangeAspect="1"/>
          </p:cNvCxnSpPr>
          <p:nvPr/>
        </p:nvCxnSpPr>
        <p:spPr>
          <a:xfrm>
            <a:off x="539696" y="2614451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>
            <a:cxnSpLocks noChangeAspect="1"/>
          </p:cNvCxnSpPr>
          <p:nvPr/>
        </p:nvCxnSpPr>
        <p:spPr>
          <a:xfrm>
            <a:off x="1331784" y="3190635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>
            <a:cxnSpLocks noChangeAspect="1"/>
          </p:cNvCxnSpPr>
          <p:nvPr/>
        </p:nvCxnSpPr>
        <p:spPr>
          <a:xfrm>
            <a:off x="6516216" y="1323425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>
            <a:cxnSpLocks noChangeAspect="1"/>
          </p:cNvCxnSpPr>
          <p:nvPr/>
        </p:nvCxnSpPr>
        <p:spPr>
          <a:xfrm>
            <a:off x="7380312" y="1943817"/>
            <a:ext cx="1296000" cy="1296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584356" y="1563638"/>
            <a:ext cx="478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個人經歷</a:t>
            </a:r>
            <a:r>
              <a:rPr lang="en-US" altLang="zh-TW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組織角色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24516" y="2501483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過去貢獻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49066" y="3437587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未來規劃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-20538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4800" dirty="0"/>
              <a:t>CONTENT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6288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3"/>
          <p:cNvSpPr txBox="1">
            <a:spLocks/>
          </p:cNvSpPr>
          <p:nvPr/>
        </p:nvSpPr>
        <p:spPr>
          <a:xfrm>
            <a:off x="0" y="1923678"/>
            <a:ext cx="9144000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rmAutofit fontScale="97500" lnSpcReduction="10000"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pPr marL="0" marR="0" lvl="0" indent="0" algn="ctr" defTabSz="74180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個人經歷</a:t>
            </a:r>
            <a:r>
              <a:rPr lang="en-US" altLang="zh-TW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組織角色</a:t>
            </a:r>
            <a:endParaRPr kumimoji="0" lang="zh-TW" altLang="en-US" sz="43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17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9" y="123478"/>
            <a:ext cx="1301359" cy="1433142"/>
          </a:xfrm>
          <a:prstGeom prst="rect">
            <a:avLst/>
          </a:prstGeom>
        </p:spPr>
      </p:pic>
      <p:grpSp>
        <p:nvGrpSpPr>
          <p:cNvPr id="74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75" name="等腰三角形 74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  <p:sp>
          <p:nvSpPr>
            <p:cNvPr id="76" name="等腰三角形 75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個人經歷 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柯明政 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Carl Ko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9428" y="699542"/>
            <a:ext cx="6988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學歷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高雄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科技大學 系統資訊與控制研究所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在職專班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), 2011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19428" y="1131590"/>
            <a:ext cx="3084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日月光經歷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21.8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年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Rectangle 41">
            <a:extLst>
              <a:ext uri="{FF2B5EF4-FFF2-40B4-BE49-F238E27FC236}">
                <a16:creationId xmlns:a16="http://schemas.microsoft.com/office/drawing/2014/main" id="{9877929E-E751-433C-8EB8-9C338E21F86A}"/>
              </a:ext>
            </a:extLst>
          </p:cNvPr>
          <p:cNvSpPr/>
          <p:nvPr/>
        </p:nvSpPr>
        <p:spPr>
          <a:xfrm>
            <a:off x="162372" y="2423666"/>
            <a:ext cx="1961356" cy="2255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 rtlCol="0" anchor="t" anchorCtr="0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高雄廠區及集團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GRP</a:t>
            </a:r>
            <a:r>
              <a:rPr kumimoji="0" lang="zh-TW" altLang="en-US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專案全程參與</a:t>
            </a:r>
            <a:endParaRPr kumimoji="0" lang="en-US" altLang="zh-TW" sz="14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(2002)GRP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導入</a:t>
            </a: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封裝及測試廠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(2004)GRP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導入</a:t>
            </a: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材料廠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(2005)GRP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導入</a:t>
            </a: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中壢</a:t>
            </a:r>
            <a:r>
              <a:rPr kumimoji="0" lang="en-US" altLang="zh-TW" sz="9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BP</a:t>
            </a:r>
            <a:r>
              <a:rPr kumimoji="0" lang="zh-TW" altLang="en-US" sz="9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廠</a:t>
            </a:r>
            <a:endParaRPr kumimoji="0" lang="zh-TW" altLang="en-US" sz="9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(2005)GRP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導入</a:t>
            </a: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TW" altLang="en-US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上海材料廠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(2007)SAP/e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TW" sz="9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B6C984AD-EEAB-4C10-B782-E0C0DFF33BEE}"/>
              </a:ext>
            </a:extLst>
          </p:cNvPr>
          <p:cNvSpPr/>
          <p:nvPr/>
        </p:nvSpPr>
        <p:spPr>
          <a:xfrm>
            <a:off x="2123728" y="2195557"/>
            <a:ext cx="4608509" cy="25408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 rtlCol="0" anchor="t" anchorCtr="0"/>
          <a:lstStyle/>
          <a:p>
            <a:pPr marL="0" marR="0" lvl="0" indent="-277194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倉儲和運輸管理應用系統與</a:t>
            </a:r>
            <a:endParaRPr kumimoji="0" lang="en-US" altLang="zh-TW" sz="14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-277194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庫房</a:t>
            </a:r>
            <a:r>
              <a:rPr kumimoji="0" lang="zh-TW" altLang="en-US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自動化</a:t>
            </a:r>
            <a:endParaRPr kumimoji="0" lang="en-US" altLang="zh-TW" sz="14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Rectangle 45">
            <a:extLst>
              <a:ext uri="{FF2B5EF4-FFF2-40B4-BE49-F238E27FC236}">
                <a16:creationId xmlns:a16="http://schemas.microsoft.com/office/drawing/2014/main" id="{19B3719A-004C-4DEE-B87A-E5D99747C915}"/>
              </a:ext>
            </a:extLst>
          </p:cNvPr>
          <p:cNvSpPr/>
          <p:nvPr/>
        </p:nvSpPr>
        <p:spPr>
          <a:xfrm>
            <a:off x="6732241" y="2009025"/>
            <a:ext cx="2210645" cy="27273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 rtlCol="0" anchor="t" anchorCtr="0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標準化</a:t>
            </a:r>
            <a:r>
              <a:rPr kumimoji="0" lang="en-US" altLang="zh-TW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簡化</a:t>
            </a:r>
            <a:r>
              <a:rPr kumimoji="0" lang="en-US" altLang="zh-TW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優化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物流作業</a:t>
            </a:r>
            <a:r>
              <a:rPr kumimoji="0" lang="zh-TW" altLang="en-US" sz="1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模式</a:t>
            </a:r>
            <a:endParaRPr kumimoji="0" lang="en-US" altLang="zh-TW" sz="14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作業</a:t>
            </a:r>
            <a:r>
              <a:rPr kumimoji="0" lang="zh-TW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流程</a:t>
            </a:r>
            <a:r>
              <a:rPr lang="zh-TW" altLang="en-US" sz="1100" dirty="0" smtClean="0">
                <a:solidFill>
                  <a:prstClr val="black"/>
                </a:solidFill>
                <a:latin typeface="微软雅黑"/>
                <a:ea typeface="微软雅黑"/>
              </a:rPr>
              <a:t>標準化</a:t>
            </a:r>
            <a:r>
              <a:rPr lang="en-US" altLang="zh-TW" sz="1100" dirty="0">
                <a:solidFill>
                  <a:prstClr val="black"/>
                </a:solidFill>
                <a:latin typeface="微软雅黑"/>
                <a:ea typeface="微软雅黑"/>
              </a:rPr>
              <a:t>/</a:t>
            </a:r>
            <a:r>
              <a:rPr kumimoji="0" lang="zh-TW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簡化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優化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(2021)Project S 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客材收發料作業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(2021)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原物料盤點作業</a:t>
            </a: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化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(2021)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釘架</a:t>
            </a: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基板分拆批系統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(2022)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原物</a:t>
            </a:r>
            <a:r>
              <a:rPr kumimoji="0" lang="zh-TW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料收發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料作業流程問題改善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(2022)TMS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急貨追蹤管理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(2022)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智取櫃</a:t>
            </a: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2.0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數位工具升級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(2022)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表單大師簽核流程設計改善</a:t>
            </a:r>
            <a:endParaRPr kumimoji="0" lang="en-US" altLang="zh-TW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all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Rectangle 51">
            <a:extLst>
              <a:ext uri="{FF2B5EF4-FFF2-40B4-BE49-F238E27FC236}">
                <a16:creationId xmlns:a16="http://schemas.microsoft.com/office/drawing/2014/main" id="{0C58EC91-65AF-48DA-9E52-B222B8E50FD2}"/>
              </a:ext>
            </a:extLst>
          </p:cNvPr>
          <p:cNvSpPr/>
          <p:nvPr/>
        </p:nvSpPr>
        <p:spPr>
          <a:xfrm>
            <a:off x="162372" y="2254952"/>
            <a:ext cx="1961356" cy="16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17" name="Rectangle 53">
            <a:extLst>
              <a:ext uri="{FF2B5EF4-FFF2-40B4-BE49-F238E27FC236}">
                <a16:creationId xmlns:a16="http://schemas.microsoft.com/office/drawing/2014/main" id="{82E52197-5556-493F-8E0A-F86AA4F14C32}"/>
              </a:ext>
            </a:extLst>
          </p:cNvPr>
          <p:cNvSpPr/>
          <p:nvPr/>
        </p:nvSpPr>
        <p:spPr>
          <a:xfrm>
            <a:off x="2123728" y="2016534"/>
            <a:ext cx="4608509" cy="19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1A783E18-44B6-4D2F-8F88-6D42D629FDB1}"/>
              </a:ext>
            </a:extLst>
          </p:cNvPr>
          <p:cNvSpPr/>
          <p:nvPr/>
        </p:nvSpPr>
        <p:spPr>
          <a:xfrm>
            <a:off x="6732240" y="1825596"/>
            <a:ext cx="2210645" cy="18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19" name="Rectangle 61">
            <a:extLst>
              <a:ext uri="{FF2B5EF4-FFF2-40B4-BE49-F238E27FC236}">
                <a16:creationId xmlns:a16="http://schemas.microsoft.com/office/drawing/2014/main" id="{E6EC28D1-1687-456B-B19C-C9C601A2201D}"/>
              </a:ext>
            </a:extLst>
          </p:cNvPr>
          <p:cNvSpPr/>
          <p:nvPr/>
        </p:nvSpPr>
        <p:spPr>
          <a:xfrm>
            <a:off x="162372" y="4229101"/>
            <a:ext cx="1961356" cy="850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2000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IT </a:t>
            </a:r>
            <a:r>
              <a:rPr kumimoji="0" lang="zh-TW" altLang="en-US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專案工程師</a:t>
            </a:r>
            <a:endParaRPr kumimoji="0" lang="en-US" altLang="zh-TW" sz="1800" b="1" i="0" u="none" strike="noStrike" kern="0" cap="none" spc="0" normalizeH="0" baseline="0" noProof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7.6Y</a:t>
            </a:r>
            <a:endParaRPr kumimoji="0" lang="en-US" altLang="zh-TW" sz="1800" b="1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Rectangle 63">
            <a:extLst>
              <a:ext uri="{FF2B5EF4-FFF2-40B4-BE49-F238E27FC236}">
                <a16:creationId xmlns:a16="http://schemas.microsoft.com/office/drawing/2014/main" id="{8A280D4C-8306-4A68-BE8D-99AB6595DA04}"/>
              </a:ext>
            </a:extLst>
          </p:cNvPr>
          <p:cNvSpPr/>
          <p:nvPr/>
        </p:nvSpPr>
        <p:spPr>
          <a:xfrm>
            <a:off x="2123729" y="4225758"/>
            <a:ext cx="4608508" cy="8538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2008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IT </a:t>
            </a:r>
            <a:r>
              <a:rPr kumimoji="0" lang="zh-TW" altLang="en-US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主任工程師</a:t>
            </a:r>
            <a:endParaRPr kumimoji="0" lang="en-US" altLang="zh-TW" sz="1800" b="1" i="0" u="none" strike="noStrike" kern="0" cap="none" spc="0" normalizeH="0" baseline="0" noProof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13.2Y</a:t>
            </a:r>
            <a:endParaRPr kumimoji="0" lang="en-US" altLang="zh-TW" sz="1800" b="1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Rectangle 65">
            <a:extLst>
              <a:ext uri="{FF2B5EF4-FFF2-40B4-BE49-F238E27FC236}">
                <a16:creationId xmlns:a16="http://schemas.microsoft.com/office/drawing/2014/main" id="{22602C66-4BB5-46E4-A078-999C23164852}"/>
              </a:ext>
            </a:extLst>
          </p:cNvPr>
          <p:cNvSpPr/>
          <p:nvPr/>
        </p:nvSpPr>
        <p:spPr>
          <a:xfrm>
            <a:off x="6732240" y="4229101"/>
            <a:ext cx="2210648" cy="850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2021H2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IT </a:t>
            </a:r>
            <a:r>
              <a:rPr kumimoji="0" lang="zh-TW" altLang="en-US" sz="1800" b="1" i="0" u="none" strike="noStrike" kern="1200" cap="none" spc="0" normalizeH="0" baseline="0" noProof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專業技術副理</a:t>
            </a:r>
            <a:endParaRPr kumimoji="0" lang="en-US" altLang="zh-TW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2" name="Graphic 71" descr="Flag">
            <a:extLst>
              <a:ext uri="{FF2B5EF4-FFF2-40B4-BE49-F238E27FC236}">
                <a16:creationId xmlns:a16="http://schemas.microsoft.com/office/drawing/2014/main" id="{E4671B7B-D994-47EE-B914-097F37FBAF79}"/>
              </a:ext>
            </a:extLst>
          </p:cNvPr>
          <p:cNvGrpSpPr/>
          <p:nvPr/>
        </p:nvGrpSpPr>
        <p:grpSpPr>
          <a:xfrm flipH="1">
            <a:off x="34655" y="1563638"/>
            <a:ext cx="685800" cy="685800"/>
            <a:chOff x="400833" y="3872217"/>
            <a:chExt cx="914400" cy="914400"/>
          </a:xfrm>
        </p:grpSpPr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2E1D97DB-99E9-4A1A-B53A-0A89F0E483B8}"/>
                </a:ext>
              </a:extLst>
            </p:cNvPr>
            <p:cNvSpPr/>
            <p:nvPr/>
          </p:nvSpPr>
          <p:spPr>
            <a:xfrm>
              <a:off x="591333" y="3949369"/>
              <a:ext cx="57150" cy="761999"/>
            </a:xfrm>
            <a:custGeom>
              <a:avLst/>
              <a:gdLst>
                <a:gd name="connsiteX0" fmla="*/ 28575 w 57150"/>
                <a:gd name="connsiteY0" fmla="*/ 0 h 761999"/>
                <a:gd name="connsiteX1" fmla="*/ 0 w 57150"/>
                <a:gd name="connsiteY1" fmla="*/ 28575 h 761999"/>
                <a:gd name="connsiteX2" fmla="*/ 0 w 57150"/>
                <a:gd name="connsiteY2" fmla="*/ 762000 h 761999"/>
                <a:gd name="connsiteX3" fmla="*/ 57150 w 57150"/>
                <a:gd name="connsiteY3" fmla="*/ 762000 h 761999"/>
                <a:gd name="connsiteX4" fmla="*/ 57150 w 57150"/>
                <a:gd name="connsiteY4" fmla="*/ 28575 h 761999"/>
                <a:gd name="connsiteX5" fmla="*/ 28575 w 57150"/>
                <a:gd name="connsiteY5" fmla="*/ 0 h 76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761999">
                  <a:moveTo>
                    <a:pt x="28575" y="0"/>
                  </a:moveTo>
                  <a:cubicBezTo>
                    <a:pt x="12382" y="0"/>
                    <a:pt x="0" y="12382"/>
                    <a:pt x="0" y="28575"/>
                  </a:cubicBezTo>
                  <a:lnTo>
                    <a:pt x="0" y="762000"/>
                  </a:lnTo>
                  <a:lnTo>
                    <a:pt x="57150" y="762000"/>
                  </a:lnTo>
                  <a:lnTo>
                    <a:pt x="57150" y="28575"/>
                  </a:lnTo>
                  <a:cubicBezTo>
                    <a:pt x="57150" y="12382"/>
                    <a:pt x="44768" y="0"/>
                    <a:pt x="28575" y="0"/>
                  </a:cubicBezTo>
                  <a:close/>
                </a:path>
              </a:pathLst>
            </a:custGeom>
            <a:solidFill>
              <a:srgbClr val="F79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D7BE768F-783E-479D-9183-1AB83D767510}"/>
                </a:ext>
              </a:extLst>
            </p:cNvPr>
            <p:cNvSpPr/>
            <p:nvPr/>
          </p:nvSpPr>
          <p:spPr>
            <a:xfrm>
              <a:off x="686583" y="3947464"/>
              <a:ext cx="438150" cy="342900"/>
            </a:xfrm>
            <a:custGeom>
              <a:avLst/>
              <a:gdLst>
                <a:gd name="connsiteX0" fmla="*/ 120968 w 438150"/>
                <a:gd name="connsiteY0" fmla="*/ 0 h 342900"/>
                <a:gd name="connsiteX1" fmla="*/ 0 w 438150"/>
                <a:gd name="connsiteY1" fmla="*/ 27623 h 342900"/>
                <a:gd name="connsiteX2" fmla="*/ 0 w 438150"/>
                <a:gd name="connsiteY2" fmla="*/ 342900 h 342900"/>
                <a:gd name="connsiteX3" fmla="*/ 120968 w 438150"/>
                <a:gd name="connsiteY3" fmla="*/ 315278 h 342900"/>
                <a:gd name="connsiteX4" fmla="*/ 438150 w 438150"/>
                <a:gd name="connsiteY4" fmla="*/ 317183 h 342900"/>
                <a:gd name="connsiteX5" fmla="*/ 438150 w 438150"/>
                <a:gd name="connsiteY5" fmla="*/ 1905 h 342900"/>
                <a:gd name="connsiteX6" fmla="*/ 120968 w 438150"/>
                <a:gd name="connsiteY6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342900">
                  <a:moveTo>
                    <a:pt x="120968" y="0"/>
                  </a:moveTo>
                  <a:cubicBezTo>
                    <a:pt x="37148" y="0"/>
                    <a:pt x="0" y="27623"/>
                    <a:pt x="0" y="27623"/>
                  </a:cubicBezTo>
                  <a:lnTo>
                    <a:pt x="0" y="342900"/>
                  </a:lnTo>
                  <a:cubicBezTo>
                    <a:pt x="0" y="342900"/>
                    <a:pt x="36195" y="315278"/>
                    <a:pt x="120968" y="315278"/>
                  </a:cubicBezTo>
                  <a:cubicBezTo>
                    <a:pt x="221933" y="315278"/>
                    <a:pt x="320993" y="370523"/>
                    <a:pt x="438150" y="317183"/>
                  </a:cubicBezTo>
                  <a:lnTo>
                    <a:pt x="438150" y="1905"/>
                  </a:lnTo>
                  <a:cubicBezTo>
                    <a:pt x="290513" y="45720"/>
                    <a:pt x="221933" y="0"/>
                    <a:pt x="120968" y="0"/>
                  </a:cubicBezTo>
                  <a:close/>
                </a:path>
              </a:pathLst>
            </a:custGeom>
            <a:solidFill>
              <a:srgbClr val="F79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25" name="Graphic 79" descr="Flag">
            <a:extLst>
              <a:ext uri="{FF2B5EF4-FFF2-40B4-BE49-F238E27FC236}">
                <a16:creationId xmlns:a16="http://schemas.microsoft.com/office/drawing/2014/main" id="{9AE82C03-E1F6-4658-8C25-8DC2A822A99C}"/>
              </a:ext>
            </a:extLst>
          </p:cNvPr>
          <p:cNvGrpSpPr/>
          <p:nvPr/>
        </p:nvGrpSpPr>
        <p:grpSpPr>
          <a:xfrm flipH="1">
            <a:off x="3443405" y="1297218"/>
            <a:ext cx="685800" cy="685800"/>
            <a:chOff x="4591206" y="2957817"/>
            <a:chExt cx="914400" cy="914400"/>
          </a:xfrm>
        </p:grpSpPr>
        <p:sp>
          <p:nvSpPr>
            <p:cNvPr id="26" name="Freeform: Shape 18">
              <a:extLst>
                <a:ext uri="{FF2B5EF4-FFF2-40B4-BE49-F238E27FC236}">
                  <a16:creationId xmlns:a16="http://schemas.microsoft.com/office/drawing/2014/main" id="{EE952FD7-9E48-4612-9EF5-882D3F65C6AC}"/>
                </a:ext>
              </a:extLst>
            </p:cNvPr>
            <p:cNvSpPr/>
            <p:nvPr/>
          </p:nvSpPr>
          <p:spPr>
            <a:xfrm>
              <a:off x="4781706" y="3034969"/>
              <a:ext cx="57150" cy="761999"/>
            </a:xfrm>
            <a:custGeom>
              <a:avLst/>
              <a:gdLst>
                <a:gd name="connsiteX0" fmla="*/ 28575 w 57150"/>
                <a:gd name="connsiteY0" fmla="*/ 0 h 761999"/>
                <a:gd name="connsiteX1" fmla="*/ 0 w 57150"/>
                <a:gd name="connsiteY1" fmla="*/ 28575 h 761999"/>
                <a:gd name="connsiteX2" fmla="*/ 0 w 57150"/>
                <a:gd name="connsiteY2" fmla="*/ 762000 h 761999"/>
                <a:gd name="connsiteX3" fmla="*/ 57150 w 57150"/>
                <a:gd name="connsiteY3" fmla="*/ 762000 h 761999"/>
                <a:gd name="connsiteX4" fmla="*/ 57150 w 57150"/>
                <a:gd name="connsiteY4" fmla="*/ 28575 h 761999"/>
                <a:gd name="connsiteX5" fmla="*/ 28575 w 57150"/>
                <a:gd name="connsiteY5" fmla="*/ 0 h 76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761999">
                  <a:moveTo>
                    <a:pt x="28575" y="0"/>
                  </a:moveTo>
                  <a:cubicBezTo>
                    <a:pt x="12382" y="0"/>
                    <a:pt x="0" y="12382"/>
                    <a:pt x="0" y="28575"/>
                  </a:cubicBezTo>
                  <a:lnTo>
                    <a:pt x="0" y="762000"/>
                  </a:lnTo>
                  <a:lnTo>
                    <a:pt x="57150" y="762000"/>
                  </a:lnTo>
                  <a:lnTo>
                    <a:pt x="57150" y="28575"/>
                  </a:lnTo>
                  <a:cubicBezTo>
                    <a:pt x="57150" y="12382"/>
                    <a:pt x="44768" y="0"/>
                    <a:pt x="28575" y="0"/>
                  </a:cubicBezTo>
                  <a:close/>
                </a:path>
              </a:pathLst>
            </a:custGeom>
            <a:solidFill>
              <a:srgbClr val="4CC1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27" name="Freeform: Shape 19">
              <a:extLst>
                <a:ext uri="{FF2B5EF4-FFF2-40B4-BE49-F238E27FC236}">
                  <a16:creationId xmlns:a16="http://schemas.microsoft.com/office/drawing/2014/main" id="{7742DB86-7CCE-400D-AA62-868AFA76BE93}"/>
                </a:ext>
              </a:extLst>
            </p:cNvPr>
            <p:cNvSpPr/>
            <p:nvPr/>
          </p:nvSpPr>
          <p:spPr>
            <a:xfrm>
              <a:off x="4876956" y="3033064"/>
              <a:ext cx="438150" cy="342900"/>
            </a:xfrm>
            <a:custGeom>
              <a:avLst/>
              <a:gdLst>
                <a:gd name="connsiteX0" fmla="*/ 120968 w 438150"/>
                <a:gd name="connsiteY0" fmla="*/ 0 h 342900"/>
                <a:gd name="connsiteX1" fmla="*/ 0 w 438150"/>
                <a:gd name="connsiteY1" fmla="*/ 27623 h 342900"/>
                <a:gd name="connsiteX2" fmla="*/ 0 w 438150"/>
                <a:gd name="connsiteY2" fmla="*/ 342900 h 342900"/>
                <a:gd name="connsiteX3" fmla="*/ 120968 w 438150"/>
                <a:gd name="connsiteY3" fmla="*/ 315278 h 342900"/>
                <a:gd name="connsiteX4" fmla="*/ 438150 w 438150"/>
                <a:gd name="connsiteY4" fmla="*/ 317183 h 342900"/>
                <a:gd name="connsiteX5" fmla="*/ 438150 w 438150"/>
                <a:gd name="connsiteY5" fmla="*/ 1905 h 342900"/>
                <a:gd name="connsiteX6" fmla="*/ 120968 w 438150"/>
                <a:gd name="connsiteY6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342900">
                  <a:moveTo>
                    <a:pt x="120968" y="0"/>
                  </a:moveTo>
                  <a:cubicBezTo>
                    <a:pt x="37148" y="0"/>
                    <a:pt x="0" y="27623"/>
                    <a:pt x="0" y="27623"/>
                  </a:cubicBezTo>
                  <a:lnTo>
                    <a:pt x="0" y="342900"/>
                  </a:lnTo>
                  <a:cubicBezTo>
                    <a:pt x="0" y="342900"/>
                    <a:pt x="36195" y="315278"/>
                    <a:pt x="120968" y="315278"/>
                  </a:cubicBezTo>
                  <a:cubicBezTo>
                    <a:pt x="221933" y="315278"/>
                    <a:pt x="320993" y="370523"/>
                    <a:pt x="438150" y="317183"/>
                  </a:cubicBezTo>
                  <a:lnTo>
                    <a:pt x="438150" y="1905"/>
                  </a:lnTo>
                  <a:cubicBezTo>
                    <a:pt x="290513" y="45720"/>
                    <a:pt x="221933" y="0"/>
                    <a:pt x="120968" y="0"/>
                  </a:cubicBezTo>
                  <a:close/>
                </a:path>
              </a:pathLst>
            </a:custGeom>
            <a:solidFill>
              <a:srgbClr val="4CC1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28" name="Graphic 81" descr="Flag">
            <a:extLst>
              <a:ext uri="{FF2B5EF4-FFF2-40B4-BE49-F238E27FC236}">
                <a16:creationId xmlns:a16="http://schemas.microsoft.com/office/drawing/2014/main" id="{3540DF03-F3F6-4CE4-BA47-67A8F893044E}"/>
              </a:ext>
            </a:extLst>
          </p:cNvPr>
          <p:cNvGrpSpPr/>
          <p:nvPr/>
        </p:nvGrpSpPr>
        <p:grpSpPr>
          <a:xfrm flipH="1">
            <a:off x="6300192" y="1093148"/>
            <a:ext cx="685800" cy="685800"/>
            <a:chOff x="8781586" y="2045919"/>
            <a:chExt cx="914400" cy="914400"/>
          </a:xfrm>
        </p:grpSpPr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62CAA9DF-CAC0-40B0-9E70-479A4755D625}"/>
                </a:ext>
              </a:extLst>
            </p:cNvPr>
            <p:cNvSpPr/>
            <p:nvPr/>
          </p:nvSpPr>
          <p:spPr>
            <a:xfrm>
              <a:off x="8972086" y="2123071"/>
              <a:ext cx="57150" cy="761999"/>
            </a:xfrm>
            <a:custGeom>
              <a:avLst/>
              <a:gdLst>
                <a:gd name="connsiteX0" fmla="*/ 28575 w 57150"/>
                <a:gd name="connsiteY0" fmla="*/ 0 h 761999"/>
                <a:gd name="connsiteX1" fmla="*/ 0 w 57150"/>
                <a:gd name="connsiteY1" fmla="*/ 28575 h 761999"/>
                <a:gd name="connsiteX2" fmla="*/ 0 w 57150"/>
                <a:gd name="connsiteY2" fmla="*/ 762000 h 761999"/>
                <a:gd name="connsiteX3" fmla="*/ 57150 w 57150"/>
                <a:gd name="connsiteY3" fmla="*/ 762000 h 761999"/>
                <a:gd name="connsiteX4" fmla="*/ 57150 w 57150"/>
                <a:gd name="connsiteY4" fmla="*/ 28575 h 761999"/>
                <a:gd name="connsiteX5" fmla="*/ 28575 w 57150"/>
                <a:gd name="connsiteY5" fmla="*/ 0 h 76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761999">
                  <a:moveTo>
                    <a:pt x="28575" y="0"/>
                  </a:moveTo>
                  <a:cubicBezTo>
                    <a:pt x="12382" y="0"/>
                    <a:pt x="0" y="12382"/>
                    <a:pt x="0" y="28575"/>
                  </a:cubicBezTo>
                  <a:lnTo>
                    <a:pt x="0" y="762000"/>
                  </a:lnTo>
                  <a:lnTo>
                    <a:pt x="57150" y="762000"/>
                  </a:lnTo>
                  <a:lnTo>
                    <a:pt x="57150" y="28575"/>
                  </a:lnTo>
                  <a:cubicBezTo>
                    <a:pt x="57150" y="12382"/>
                    <a:pt x="44768" y="0"/>
                    <a:pt x="28575" y="0"/>
                  </a:cubicBezTo>
                  <a:close/>
                </a:path>
              </a:pathLst>
            </a:custGeom>
            <a:solidFill>
              <a:srgbClr val="C130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DF7488AD-B058-4A74-9CD9-FCA413577C56}"/>
                </a:ext>
              </a:extLst>
            </p:cNvPr>
            <p:cNvSpPr/>
            <p:nvPr/>
          </p:nvSpPr>
          <p:spPr>
            <a:xfrm>
              <a:off x="9067336" y="2121166"/>
              <a:ext cx="438150" cy="342900"/>
            </a:xfrm>
            <a:custGeom>
              <a:avLst/>
              <a:gdLst>
                <a:gd name="connsiteX0" fmla="*/ 120968 w 438150"/>
                <a:gd name="connsiteY0" fmla="*/ 0 h 342900"/>
                <a:gd name="connsiteX1" fmla="*/ 0 w 438150"/>
                <a:gd name="connsiteY1" fmla="*/ 27623 h 342900"/>
                <a:gd name="connsiteX2" fmla="*/ 0 w 438150"/>
                <a:gd name="connsiteY2" fmla="*/ 342900 h 342900"/>
                <a:gd name="connsiteX3" fmla="*/ 120968 w 438150"/>
                <a:gd name="connsiteY3" fmla="*/ 315278 h 342900"/>
                <a:gd name="connsiteX4" fmla="*/ 438150 w 438150"/>
                <a:gd name="connsiteY4" fmla="*/ 317183 h 342900"/>
                <a:gd name="connsiteX5" fmla="*/ 438150 w 438150"/>
                <a:gd name="connsiteY5" fmla="*/ 1905 h 342900"/>
                <a:gd name="connsiteX6" fmla="*/ 120968 w 438150"/>
                <a:gd name="connsiteY6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342900">
                  <a:moveTo>
                    <a:pt x="120968" y="0"/>
                  </a:moveTo>
                  <a:cubicBezTo>
                    <a:pt x="37148" y="0"/>
                    <a:pt x="0" y="27623"/>
                    <a:pt x="0" y="27623"/>
                  </a:cubicBezTo>
                  <a:lnTo>
                    <a:pt x="0" y="342900"/>
                  </a:lnTo>
                  <a:cubicBezTo>
                    <a:pt x="0" y="342900"/>
                    <a:pt x="36195" y="315278"/>
                    <a:pt x="120968" y="315278"/>
                  </a:cubicBezTo>
                  <a:cubicBezTo>
                    <a:pt x="221933" y="315278"/>
                    <a:pt x="320993" y="370523"/>
                    <a:pt x="438150" y="317183"/>
                  </a:cubicBezTo>
                  <a:lnTo>
                    <a:pt x="438150" y="1905"/>
                  </a:lnTo>
                  <a:cubicBezTo>
                    <a:pt x="290513" y="45720"/>
                    <a:pt x="221933" y="0"/>
                    <a:pt x="120968" y="0"/>
                  </a:cubicBezTo>
                  <a:close/>
                </a:path>
              </a:pathLst>
            </a:custGeom>
            <a:solidFill>
              <a:srgbClr val="C130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D64E8CCF-46EC-4FE8-9358-091100EA96D6}"/>
              </a:ext>
            </a:extLst>
          </p:cNvPr>
          <p:cNvSpPr/>
          <p:nvPr/>
        </p:nvSpPr>
        <p:spPr>
          <a:xfrm>
            <a:off x="942936" y="1905533"/>
            <a:ext cx="460712" cy="308188"/>
          </a:xfrm>
          <a:custGeom>
            <a:avLst/>
            <a:gdLst>
              <a:gd name="connsiteX0" fmla="*/ 612510 w 1060543"/>
              <a:gd name="connsiteY0" fmla="*/ 101502 h 709438"/>
              <a:gd name="connsiteX1" fmla="*/ 746089 w 1060543"/>
              <a:gd name="connsiteY1" fmla="*/ 117600 h 709438"/>
              <a:gd name="connsiteX2" fmla="*/ 831733 w 1060543"/>
              <a:gd name="connsiteY2" fmla="*/ 217305 h 709438"/>
              <a:gd name="connsiteX3" fmla="*/ 831733 w 1060543"/>
              <a:gd name="connsiteY3" fmla="*/ 658307 h 709438"/>
              <a:gd name="connsiteX4" fmla="*/ 780602 w 1060543"/>
              <a:gd name="connsiteY4" fmla="*/ 709438 h 709438"/>
              <a:gd name="connsiteX5" fmla="*/ 729472 w 1060543"/>
              <a:gd name="connsiteY5" fmla="*/ 658307 h 709438"/>
              <a:gd name="connsiteX6" fmla="*/ 729472 w 1060543"/>
              <a:gd name="connsiteY6" fmla="*/ 325958 h 709438"/>
              <a:gd name="connsiteX7" fmla="*/ 477653 w 1060543"/>
              <a:gd name="connsiteY7" fmla="*/ 325958 h 709438"/>
              <a:gd name="connsiteX8" fmla="*/ 579915 w 1060543"/>
              <a:gd name="connsiteY8" fmla="*/ 398819 h 709438"/>
              <a:gd name="connsiteX9" fmla="*/ 595254 w 1060543"/>
              <a:gd name="connsiteY9" fmla="*/ 464011 h 709438"/>
              <a:gd name="connsiteX10" fmla="*/ 480210 w 1060543"/>
              <a:gd name="connsiteY10" fmla="*/ 681316 h 709438"/>
              <a:gd name="connsiteX11" fmla="*/ 435470 w 1060543"/>
              <a:gd name="connsiteY11" fmla="*/ 708160 h 709438"/>
              <a:gd name="connsiteX12" fmla="*/ 411183 w 1060543"/>
              <a:gd name="connsiteY12" fmla="*/ 701768 h 709438"/>
              <a:gd name="connsiteX13" fmla="*/ 389453 w 1060543"/>
              <a:gd name="connsiteY13" fmla="*/ 632742 h 709438"/>
              <a:gd name="connsiteX14" fmla="*/ 482766 w 1060543"/>
              <a:gd name="connsiteY14" fmla="*/ 455063 h 709438"/>
              <a:gd name="connsiteX15" fmla="*/ 344714 w 1060543"/>
              <a:gd name="connsiteY15" fmla="*/ 355358 h 709438"/>
              <a:gd name="connsiteX16" fmla="*/ 344714 w 1060543"/>
              <a:gd name="connsiteY16" fmla="*/ 541985 h 709438"/>
              <a:gd name="connsiteX17" fmla="*/ 315314 w 1060543"/>
              <a:gd name="connsiteY17" fmla="*/ 588003 h 709438"/>
              <a:gd name="connsiteX18" fmla="*/ 72442 w 1060543"/>
              <a:gd name="connsiteY18" fmla="*/ 703047 h 709438"/>
              <a:gd name="connsiteX19" fmla="*/ 50712 w 1060543"/>
              <a:gd name="connsiteY19" fmla="*/ 708160 h 709438"/>
              <a:gd name="connsiteX20" fmla="*/ 4694 w 1060543"/>
              <a:gd name="connsiteY20" fmla="*/ 678760 h 709438"/>
              <a:gd name="connsiteX21" fmla="*/ 28981 w 1060543"/>
              <a:gd name="connsiteY21" fmla="*/ 611012 h 709438"/>
              <a:gd name="connsiteX22" fmla="*/ 242452 w 1060543"/>
              <a:gd name="connsiteY22" fmla="*/ 510029 h 709438"/>
              <a:gd name="connsiteX23" fmla="*/ 242452 w 1060543"/>
              <a:gd name="connsiteY23" fmla="*/ 295280 h 709438"/>
              <a:gd name="connsiteX24" fmla="*/ 307644 w 1060543"/>
              <a:gd name="connsiteY24" fmla="*/ 191739 h 709438"/>
              <a:gd name="connsiteX25" fmla="*/ 612510 w 1060543"/>
              <a:gd name="connsiteY25" fmla="*/ 101502 h 709438"/>
              <a:gd name="connsiteX26" fmla="*/ 958281 w 1060543"/>
              <a:gd name="connsiteY26" fmla="*/ 0 h 709438"/>
              <a:gd name="connsiteX27" fmla="*/ 1060543 w 1060543"/>
              <a:gd name="connsiteY27" fmla="*/ 102262 h 709438"/>
              <a:gd name="connsiteX28" fmla="*/ 958281 w 1060543"/>
              <a:gd name="connsiteY28" fmla="*/ 204523 h 709438"/>
              <a:gd name="connsiteX29" fmla="*/ 856019 w 1060543"/>
              <a:gd name="connsiteY29" fmla="*/ 102262 h 709438"/>
              <a:gd name="connsiteX30" fmla="*/ 958281 w 1060543"/>
              <a:gd name="connsiteY30" fmla="*/ 0 h 70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60543" h="709438">
                <a:moveTo>
                  <a:pt x="612510" y="101502"/>
                </a:moveTo>
                <a:cubicBezTo>
                  <a:pt x="655492" y="100343"/>
                  <a:pt x="700391" y="104818"/>
                  <a:pt x="746089" y="117600"/>
                </a:cubicBezTo>
                <a:cubicBezTo>
                  <a:pt x="793385" y="125270"/>
                  <a:pt x="830455" y="167452"/>
                  <a:pt x="831733" y="217305"/>
                </a:cubicBezTo>
                <a:lnTo>
                  <a:pt x="831733" y="658307"/>
                </a:lnTo>
                <a:cubicBezTo>
                  <a:pt x="831733" y="686429"/>
                  <a:pt x="808724" y="709438"/>
                  <a:pt x="780602" y="709438"/>
                </a:cubicBezTo>
                <a:cubicBezTo>
                  <a:pt x="752480" y="709438"/>
                  <a:pt x="729472" y="686429"/>
                  <a:pt x="729472" y="658307"/>
                </a:cubicBezTo>
                <a:lnTo>
                  <a:pt x="729472" y="325958"/>
                </a:lnTo>
                <a:lnTo>
                  <a:pt x="477653" y="325958"/>
                </a:lnTo>
                <a:lnTo>
                  <a:pt x="579915" y="398819"/>
                </a:lnTo>
                <a:cubicBezTo>
                  <a:pt x="600367" y="412880"/>
                  <a:pt x="606758" y="441002"/>
                  <a:pt x="595254" y="464011"/>
                </a:cubicBezTo>
                <a:lnTo>
                  <a:pt x="480210" y="681316"/>
                </a:lnTo>
                <a:cubicBezTo>
                  <a:pt x="471262" y="697934"/>
                  <a:pt x="453366" y="708160"/>
                  <a:pt x="435470" y="708160"/>
                </a:cubicBezTo>
                <a:cubicBezTo>
                  <a:pt x="426523" y="708160"/>
                  <a:pt x="418853" y="705603"/>
                  <a:pt x="411183" y="701768"/>
                </a:cubicBezTo>
                <a:cubicBezTo>
                  <a:pt x="385618" y="688986"/>
                  <a:pt x="376670" y="658307"/>
                  <a:pt x="389453" y="632742"/>
                </a:cubicBezTo>
                <a:lnTo>
                  <a:pt x="482766" y="455063"/>
                </a:lnTo>
                <a:lnTo>
                  <a:pt x="344714" y="355358"/>
                </a:lnTo>
                <a:lnTo>
                  <a:pt x="344714" y="541985"/>
                </a:lnTo>
                <a:cubicBezTo>
                  <a:pt x="344714" y="561159"/>
                  <a:pt x="333209" y="579055"/>
                  <a:pt x="315314" y="588003"/>
                </a:cubicBezTo>
                <a:lnTo>
                  <a:pt x="72442" y="703047"/>
                </a:lnTo>
                <a:cubicBezTo>
                  <a:pt x="66051" y="706882"/>
                  <a:pt x="58381" y="708160"/>
                  <a:pt x="50712" y="708160"/>
                </a:cubicBezTo>
                <a:cubicBezTo>
                  <a:pt x="31538" y="708160"/>
                  <a:pt x="13642" y="696655"/>
                  <a:pt x="4694" y="678760"/>
                </a:cubicBezTo>
                <a:cubicBezTo>
                  <a:pt x="-6810" y="653194"/>
                  <a:pt x="3416" y="622516"/>
                  <a:pt x="28981" y="611012"/>
                </a:cubicBezTo>
                <a:lnTo>
                  <a:pt x="242452" y="510029"/>
                </a:lnTo>
                <a:lnTo>
                  <a:pt x="242452" y="295280"/>
                </a:lnTo>
                <a:cubicBezTo>
                  <a:pt x="242452" y="249261"/>
                  <a:pt x="269296" y="210913"/>
                  <a:pt x="307644" y="191739"/>
                </a:cubicBezTo>
                <a:cubicBezTo>
                  <a:pt x="371877" y="159144"/>
                  <a:pt x="483565" y="104977"/>
                  <a:pt x="612510" y="101502"/>
                </a:cubicBezTo>
                <a:close/>
                <a:moveTo>
                  <a:pt x="958281" y="0"/>
                </a:moveTo>
                <a:cubicBezTo>
                  <a:pt x="1014759" y="0"/>
                  <a:pt x="1060543" y="45784"/>
                  <a:pt x="1060543" y="102262"/>
                </a:cubicBezTo>
                <a:cubicBezTo>
                  <a:pt x="1060543" y="158740"/>
                  <a:pt x="1014759" y="204523"/>
                  <a:pt x="958281" y="204523"/>
                </a:cubicBezTo>
                <a:cubicBezTo>
                  <a:pt x="901803" y="204523"/>
                  <a:pt x="856019" y="158740"/>
                  <a:pt x="856019" y="102262"/>
                </a:cubicBezTo>
                <a:cubicBezTo>
                  <a:pt x="856019" y="45784"/>
                  <a:pt x="901803" y="0"/>
                  <a:pt x="95828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113F7B8E-BE6F-43F5-814A-79DE174DC7DD}"/>
              </a:ext>
            </a:extLst>
          </p:cNvPr>
          <p:cNvSpPr/>
          <p:nvPr/>
        </p:nvSpPr>
        <p:spPr>
          <a:xfrm>
            <a:off x="7092280" y="1302111"/>
            <a:ext cx="419354" cy="477551"/>
          </a:xfrm>
          <a:custGeom>
            <a:avLst/>
            <a:gdLst>
              <a:gd name="connsiteX0" fmla="*/ 383480 w 965338"/>
              <a:gd name="connsiteY0" fmla="*/ 217305 h 1099308"/>
              <a:gd name="connsiteX1" fmla="*/ 600785 w 965338"/>
              <a:gd name="connsiteY1" fmla="*/ 217305 h 1099308"/>
              <a:gd name="connsiteX2" fmla="*/ 627628 w 965338"/>
              <a:gd name="connsiteY2" fmla="*/ 224975 h 1099308"/>
              <a:gd name="connsiteX3" fmla="*/ 824481 w 965338"/>
              <a:gd name="connsiteY3" fmla="*/ 348966 h 1099308"/>
              <a:gd name="connsiteX4" fmla="*/ 869221 w 965338"/>
              <a:gd name="connsiteY4" fmla="*/ 264601 h 1099308"/>
              <a:gd name="connsiteX5" fmla="*/ 938247 w 965338"/>
              <a:gd name="connsiteY5" fmla="*/ 242870 h 1099308"/>
              <a:gd name="connsiteX6" fmla="*/ 958699 w 965338"/>
              <a:gd name="connsiteY6" fmla="*/ 311897 h 1099308"/>
              <a:gd name="connsiteX7" fmla="*/ 888395 w 965338"/>
              <a:gd name="connsiteY7" fmla="*/ 446115 h 1099308"/>
              <a:gd name="connsiteX8" fmla="*/ 856438 w 965338"/>
              <a:gd name="connsiteY8" fmla="*/ 471680 h 1099308"/>
              <a:gd name="connsiteX9" fmla="*/ 815534 w 965338"/>
              <a:gd name="connsiteY9" fmla="*/ 465289 h 1099308"/>
              <a:gd name="connsiteX10" fmla="*/ 667255 w 965338"/>
              <a:gd name="connsiteY10" fmla="*/ 371975 h 1099308"/>
              <a:gd name="connsiteX11" fmla="*/ 536872 w 965338"/>
              <a:gd name="connsiteY11" fmla="*/ 614846 h 1099308"/>
              <a:gd name="connsiteX12" fmla="*/ 660863 w 965338"/>
              <a:gd name="connsiteY12" fmla="*/ 729890 h 1099308"/>
              <a:gd name="connsiteX13" fmla="*/ 677481 w 965338"/>
              <a:gd name="connsiteY13" fmla="*/ 769516 h 1099308"/>
              <a:gd name="connsiteX14" fmla="*/ 664698 w 965338"/>
              <a:gd name="connsiteY14" fmla="*/ 1050734 h 1099308"/>
              <a:gd name="connsiteX15" fmla="*/ 613568 w 965338"/>
              <a:gd name="connsiteY15" fmla="*/ 1099308 h 1099308"/>
              <a:gd name="connsiteX16" fmla="*/ 611011 w 965338"/>
              <a:gd name="connsiteY16" fmla="*/ 1099308 h 1099308"/>
              <a:gd name="connsiteX17" fmla="*/ 563715 w 965338"/>
              <a:gd name="connsiteY17" fmla="*/ 1045621 h 1099308"/>
              <a:gd name="connsiteX18" fmla="*/ 575220 w 965338"/>
              <a:gd name="connsiteY18" fmla="*/ 788690 h 1099308"/>
              <a:gd name="connsiteX19" fmla="*/ 428219 w 965338"/>
              <a:gd name="connsiteY19" fmla="*/ 651915 h 1099308"/>
              <a:gd name="connsiteX20" fmla="*/ 338740 w 965338"/>
              <a:gd name="connsiteY20" fmla="*/ 816812 h 1099308"/>
              <a:gd name="connsiteX21" fmla="*/ 294001 w 965338"/>
              <a:gd name="connsiteY21" fmla="*/ 843655 h 1099308"/>
              <a:gd name="connsiteX22" fmla="*/ 51131 w 965338"/>
              <a:gd name="connsiteY22" fmla="*/ 843655 h 1099308"/>
              <a:gd name="connsiteX23" fmla="*/ 0 w 965338"/>
              <a:gd name="connsiteY23" fmla="*/ 792525 h 1099308"/>
              <a:gd name="connsiteX24" fmla="*/ 51131 w 965338"/>
              <a:gd name="connsiteY24" fmla="*/ 741394 h 1099308"/>
              <a:gd name="connsiteX25" fmla="*/ 263323 w 965338"/>
              <a:gd name="connsiteY25" fmla="*/ 741394 h 1099308"/>
              <a:gd name="connsiteX26" fmla="*/ 489576 w 965338"/>
              <a:gd name="connsiteY26" fmla="*/ 319566 h 1099308"/>
              <a:gd name="connsiteX27" fmla="*/ 414158 w 965338"/>
              <a:gd name="connsiteY27" fmla="*/ 319566 h 1099308"/>
              <a:gd name="connsiteX28" fmla="*/ 345132 w 965338"/>
              <a:gd name="connsiteY28" fmla="*/ 446115 h 1099308"/>
              <a:gd name="connsiteX29" fmla="*/ 300392 w 965338"/>
              <a:gd name="connsiteY29" fmla="*/ 472958 h 1099308"/>
              <a:gd name="connsiteX30" fmla="*/ 276105 w 965338"/>
              <a:gd name="connsiteY30" fmla="*/ 466567 h 1099308"/>
              <a:gd name="connsiteX31" fmla="*/ 255653 w 965338"/>
              <a:gd name="connsiteY31" fmla="*/ 397540 h 1099308"/>
              <a:gd name="connsiteX32" fmla="*/ 338740 w 965338"/>
              <a:gd name="connsiteY32" fmla="*/ 244149 h 1099308"/>
              <a:gd name="connsiteX33" fmla="*/ 383480 w 965338"/>
              <a:gd name="connsiteY33" fmla="*/ 217305 h 1099308"/>
              <a:gd name="connsiteX34" fmla="*/ 690263 w 965338"/>
              <a:gd name="connsiteY34" fmla="*/ 0 h 1099308"/>
              <a:gd name="connsiteX35" fmla="*/ 792525 w 965338"/>
              <a:gd name="connsiteY35" fmla="*/ 102262 h 1099308"/>
              <a:gd name="connsiteX36" fmla="*/ 690263 w 965338"/>
              <a:gd name="connsiteY36" fmla="*/ 204524 h 1099308"/>
              <a:gd name="connsiteX37" fmla="*/ 588002 w 965338"/>
              <a:gd name="connsiteY37" fmla="*/ 102262 h 1099308"/>
              <a:gd name="connsiteX38" fmla="*/ 690263 w 965338"/>
              <a:gd name="connsiteY38" fmla="*/ 0 h 109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65338" h="1099308">
                <a:moveTo>
                  <a:pt x="383480" y="217305"/>
                </a:moveTo>
                <a:lnTo>
                  <a:pt x="600785" y="217305"/>
                </a:lnTo>
                <a:cubicBezTo>
                  <a:pt x="611011" y="217305"/>
                  <a:pt x="619959" y="219862"/>
                  <a:pt x="627628" y="224975"/>
                </a:cubicBezTo>
                <a:lnTo>
                  <a:pt x="824481" y="348966"/>
                </a:lnTo>
                <a:lnTo>
                  <a:pt x="869221" y="264601"/>
                </a:lnTo>
                <a:cubicBezTo>
                  <a:pt x="882003" y="239036"/>
                  <a:pt x="912682" y="230088"/>
                  <a:pt x="938247" y="242870"/>
                </a:cubicBezTo>
                <a:cubicBezTo>
                  <a:pt x="963812" y="256931"/>
                  <a:pt x="972760" y="287610"/>
                  <a:pt x="958699" y="311897"/>
                </a:cubicBezTo>
                <a:lnTo>
                  <a:pt x="888395" y="446115"/>
                </a:lnTo>
                <a:cubicBezTo>
                  <a:pt x="882003" y="458897"/>
                  <a:pt x="870499" y="467845"/>
                  <a:pt x="856438" y="471680"/>
                </a:cubicBezTo>
                <a:cubicBezTo>
                  <a:pt x="842377" y="475515"/>
                  <a:pt x="827038" y="472958"/>
                  <a:pt x="815534" y="465289"/>
                </a:cubicBezTo>
                <a:lnTo>
                  <a:pt x="667255" y="371975"/>
                </a:lnTo>
                <a:lnTo>
                  <a:pt x="536872" y="614846"/>
                </a:lnTo>
                <a:lnTo>
                  <a:pt x="660863" y="729890"/>
                </a:lnTo>
                <a:cubicBezTo>
                  <a:pt x="672368" y="740116"/>
                  <a:pt x="678759" y="754177"/>
                  <a:pt x="677481" y="769516"/>
                </a:cubicBezTo>
                <a:lnTo>
                  <a:pt x="664698" y="1050734"/>
                </a:lnTo>
                <a:cubicBezTo>
                  <a:pt x="663420" y="1077578"/>
                  <a:pt x="640411" y="1099308"/>
                  <a:pt x="613568" y="1099308"/>
                </a:cubicBezTo>
                <a:cubicBezTo>
                  <a:pt x="612289" y="1099308"/>
                  <a:pt x="612289" y="1099308"/>
                  <a:pt x="611011" y="1099308"/>
                </a:cubicBezTo>
                <a:cubicBezTo>
                  <a:pt x="582889" y="1098030"/>
                  <a:pt x="561159" y="1073743"/>
                  <a:pt x="563715" y="1045621"/>
                </a:cubicBezTo>
                <a:lnTo>
                  <a:pt x="575220" y="788690"/>
                </a:lnTo>
                <a:lnTo>
                  <a:pt x="428219" y="651915"/>
                </a:lnTo>
                <a:lnTo>
                  <a:pt x="338740" y="816812"/>
                </a:lnTo>
                <a:cubicBezTo>
                  <a:pt x="329793" y="833429"/>
                  <a:pt x="313175" y="843655"/>
                  <a:pt x="294001" y="843655"/>
                </a:cubicBezTo>
                <a:lnTo>
                  <a:pt x="51131" y="843655"/>
                </a:lnTo>
                <a:cubicBezTo>
                  <a:pt x="23009" y="843655"/>
                  <a:pt x="0" y="820646"/>
                  <a:pt x="0" y="792525"/>
                </a:cubicBezTo>
                <a:cubicBezTo>
                  <a:pt x="0" y="764403"/>
                  <a:pt x="23009" y="741394"/>
                  <a:pt x="51131" y="741394"/>
                </a:cubicBezTo>
                <a:lnTo>
                  <a:pt x="263323" y="741394"/>
                </a:lnTo>
                <a:lnTo>
                  <a:pt x="489576" y="319566"/>
                </a:lnTo>
                <a:lnTo>
                  <a:pt x="414158" y="319566"/>
                </a:lnTo>
                <a:lnTo>
                  <a:pt x="345132" y="446115"/>
                </a:lnTo>
                <a:cubicBezTo>
                  <a:pt x="336184" y="462732"/>
                  <a:pt x="318288" y="472958"/>
                  <a:pt x="300392" y="472958"/>
                </a:cubicBezTo>
                <a:cubicBezTo>
                  <a:pt x="292723" y="472958"/>
                  <a:pt x="283775" y="470402"/>
                  <a:pt x="276105" y="466567"/>
                </a:cubicBezTo>
                <a:cubicBezTo>
                  <a:pt x="251818" y="453784"/>
                  <a:pt x="241592" y="421828"/>
                  <a:pt x="255653" y="397540"/>
                </a:cubicBezTo>
                <a:lnTo>
                  <a:pt x="338740" y="244149"/>
                </a:lnTo>
                <a:cubicBezTo>
                  <a:pt x="347688" y="227531"/>
                  <a:pt x="364306" y="217305"/>
                  <a:pt x="383480" y="217305"/>
                </a:cubicBezTo>
                <a:close/>
                <a:moveTo>
                  <a:pt x="690263" y="0"/>
                </a:moveTo>
                <a:cubicBezTo>
                  <a:pt x="746742" y="0"/>
                  <a:pt x="792525" y="45784"/>
                  <a:pt x="792525" y="102262"/>
                </a:cubicBezTo>
                <a:cubicBezTo>
                  <a:pt x="792525" y="158740"/>
                  <a:pt x="746742" y="204524"/>
                  <a:pt x="690263" y="204524"/>
                </a:cubicBezTo>
                <a:cubicBezTo>
                  <a:pt x="633786" y="204524"/>
                  <a:pt x="588002" y="158740"/>
                  <a:pt x="588002" y="102262"/>
                </a:cubicBezTo>
                <a:cubicBezTo>
                  <a:pt x="588002" y="45784"/>
                  <a:pt x="633786" y="0"/>
                  <a:pt x="690263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3" name="Freeform: Shape 23">
            <a:extLst>
              <a:ext uri="{FF2B5EF4-FFF2-40B4-BE49-F238E27FC236}">
                <a16:creationId xmlns:a16="http://schemas.microsoft.com/office/drawing/2014/main" id="{049B738D-2D3D-4264-96CE-ABB8C9CC3B00}"/>
              </a:ext>
            </a:extLst>
          </p:cNvPr>
          <p:cNvSpPr/>
          <p:nvPr/>
        </p:nvSpPr>
        <p:spPr>
          <a:xfrm>
            <a:off x="4633730" y="1473723"/>
            <a:ext cx="311174" cy="477552"/>
          </a:xfrm>
          <a:custGeom>
            <a:avLst/>
            <a:gdLst>
              <a:gd name="connsiteX0" fmla="*/ 385108 w 716312"/>
              <a:gd name="connsiteY0" fmla="*/ 230088 h 1099310"/>
              <a:gd name="connsiteX1" fmla="*/ 474587 w 716312"/>
              <a:gd name="connsiteY1" fmla="*/ 283775 h 1099310"/>
              <a:gd name="connsiteX2" fmla="*/ 550004 w 716312"/>
              <a:gd name="connsiteY2" fmla="*/ 457619 h 1099310"/>
              <a:gd name="connsiteX3" fmla="*/ 681666 w 716312"/>
              <a:gd name="connsiteY3" fmla="*/ 501081 h 1099310"/>
              <a:gd name="connsiteX4" fmla="*/ 713622 w 716312"/>
              <a:gd name="connsiteY4" fmla="*/ 566273 h 1099310"/>
              <a:gd name="connsiteX5" fmla="*/ 665048 w 716312"/>
              <a:gd name="connsiteY5" fmla="*/ 600786 h 1099310"/>
              <a:gd name="connsiteX6" fmla="*/ 648431 w 716312"/>
              <a:gd name="connsiteY6" fmla="*/ 598230 h 1099310"/>
              <a:gd name="connsiteX7" fmla="*/ 495039 w 716312"/>
              <a:gd name="connsiteY7" fmla="*/ 547099 h 1099310"/>
              <a:gd name="connsiteX8" fmla="*/ 464360 w 716312"/>
              <a:gd name="connsiteY8" fmla="*/ 518977 h 1099310"/>
              <a:gd name="connsiteX9" fmla="*/ 440073 w 716312"/>
              <a:gd name="connsiteY9" fmla="*/ 462732 h 1099310"/>
              <a:gd name="connsiteX10" fmla="*/ 405560 w 716312"/>
              <a:gd name="connsiteY10" fmla="*/ 635299 h 1099310"/>
              <a:gd name="connsiteX11" fmla="*/ 529552 w 716312"/>
              <a:gd name="connsiteY11" fmla="*/ 726056 h 1099310"/>
              <a:gd name="connsiteX12" fmla="*/ 550004 w 716312"/>
              <a:gd name="connsiteY12" fmla="*/ 766961 h 1099310"/>
              <a:gd name="connsiteX13" fmla="*/ 550004 w 716312"/>
              <a:gd name="connsiteY13" fmla="*/ 1048179 h 1099310"/>
              <a:gd name="connsiteX14" fmla="*/ 498874 w 716312"/>
              <a:gd name="connsiteY14" fmla="*/ 1099310 h 1099310"/>
              <a:gd name="connsiteX15" fmla="*/ 447743 w 716312"/>
              <a:gd name="connsiteY15" fmla="*/ 1048179 h 1099310"/>
              <a:gd name="connsiteX16" fmla="*/ 447743 w 716312"/>
              <a:gd name="connsiteY16" fmla="*/ 792526 h 1099310"/>
              <a:gd name="connsiteX17" fmla="*/ 309689 w 716312"/>
              <a:gd name="connsiteY17" fmla="*/ 692821 h 1099310"/>
              <a:gd name="connsiteX18" fmla="*/ 279012 w 716312"/>
              <a:gd name="connsiteY18" fmla="*/ 841100 h 1099310"/>
              <a:gd name="connsiteX19" fmla="*/ 268786 w 716312"/>
              <a:gd name="connsiteY19" fmla="*/ 862831 h 1099310"/>
              <a:gd name="connsiteX20" fmla="*/ 89828 w 716312"/>
              <a:gd name="connsiteY20" fmla="*/ 1080136 h 1099310"/>
              <a:gd name="connsiteX21" fmla="*/ 50201 w 716312"/>
              <a:gd name="connsiteY21" fmla="*/ 1099310 h 1099310"/>
              <a:gd name="connsiteX22" fmla="*/ 18245 w 716312"/>
              <a:gd name="connsiteY22" fmla="*/ 1087805 h 1099310"/>
              <a:gd name="connsiteX23" fmla="*/ 11853 w 716312"/>
              <a:gd name="connsiteY23" fmla="*/ 1016222 h 1099310"/>
              <a:gd name="connsiteX24" fmla="*/ 183141 w 716312"/>
              <a:gd name="connsiteY24" fmla="*/ 807865 h 1099310"/>
              <a:gd name="connsiteX25" fmla="*/ 271342 w 716312"/>
              <a:gd name="connsiteY25" fmla="*/ 377089 h 1099310"/>
              <a:gd name="connsiteX26" fmla="*/ 217655 w 716312"/>
              <a:gd name="connsiteY26" fmla="*/ 397541 h 1099310"/>
              <a:gd name="connsiteX27" fmla="*/ 165245 w 716312"/>
              <a:gd name="connsiteY27" fmla="*/ 530481 h 1099310"/>
              <a:gd name="connsiteX28" fmla="*/ 117949 w 716312"/>
              <a:gd name="connsiteY28" fmla="*/ 562438 h 1099310"/>
              <a:gd name="connsiteX29" fmla="*/ 98775 w 716312"/>
              <a:gd name="connsiteY29" fmla="*/ 558603 h 1099310"/>
              <a:gd name="connsiteX30" fmla="*/ 70654 w 716312"/>
              <a:gd name="connsiteY30" fmla="*/ 492132 h 1099310"/>
              <a:gd name="connsiteX31" fmla="*/ 134567 w 716312"/>
              <a:gd name="connsiteY31" fmla="*/ 338741 h 1099310"/>
              <a:gd name="connsiteX32" fmla="*/ 162689 w 716312"/>
              <a:gd name="connsiteY32" fmla="*/ 310619 h 1099310"/>
              <a:gd name="connsiteX33" fmla="*/ 341646 w 716312"/>
              <a:gd name="connsiteY33" fmla="*/ 240314 h 1099310"/>
              <a:gd name="connsiteX34" fmla="*/ 385108 w 716312"/>
              <a:gd name="connsiteY34" fmla="*/ 230088 h 1099310"/>
              <a:gd name="connsiteX35" fmla="*/ 422178 w 716312"/>
              <a:gd name="connsiteY35" fmla="*/ 0 h 1099310"/>
              <a:gd name="connsiteX36" fmla="*/ 524440 w 716312"/>
              <a:gd name="connsiteY36" fmla="*/ 102261 h 1099310"/>
              <a:gd name="connsiteX37" fmla="*/ 422178 w 716312"/>
              <a:gd name="connsiteY37" fmla="*/ 204524 h 1099310"/>
              <a:gd name="connsiteX38" fmla="*/ 319916 w 716312"/>
              <a:gd name="connsiteY38" fmla="*/ 102261 h 1099310"/>
              <a:gd name="connsiteX39" fmla="*/ 422178 w 716312"/>
              <a:gd name="connsiteY39" fmla="*/ 0 h 109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16312" h="1099310">
                <a:moveTo>
                  <a:pt x="385108" y="230088"/>
                </a:moveTo>
                <a:cubicBezTo>
                  <a:pt x="423456" y="230088"/>
                  <a:pt x="456691" y="251819"/>
                  <a:pt x="474587" y="283775"/>
                </a:cubicBezTo>
                <a:cubicBezTo>
                  <a:pt x="477143" y="288888"/>
                  <a:pt x="550004" y="457619"/>
                  <a:pt x="550004" y="457619"/>
                </a:cubicBezTo>
                <a:lnTo>
                  <a:pt x="681666" y="501081"/>
                </a:lnTo>
                <a:cubicBezTo>
                  <a:pt x="708509" y="510029"/>
                  <a:pt x="722570" y="539429"/>
                  <a:pt x="713622" y="566273"/>
                </a:cubicBezTo>
                <a:cubicBezTo>
                  <a:pt x="705953" y="586725"/>
                  <a:pt x="686779" y="600786"/>
                  <a:pt x="665048" y="600786"/>
                </a:cubicBezTo>
                <a:cubicBezTo>
                  <a:pt x="658657" y="600786"/>
                  <a:pt x="653544" y="599508"/>
                  <a:pt x="648431" y="598230"/>
                </a:cubicBezTo>
                <a:lnTo>
                  <a:pt x="495039" y="547099"/>
                </a:lnTo>
                <a:cubicBezTo>
                  <a:pt x="480978" y="541986"/>
                  <a:pt x="470752" y="531760"/>
                  <a:pt x="464360" y="518977"/>
                </a:cubicBezTo>
                <a:lnTo>
                  <a:pt x="440073" y="462732"/>
                </a:lnTo>
                <a:lnTo>
                  <a:pt x="405560" y="635299"/>
                </a:lnTo>
                <a:lnTo>
                  <a:pt x="529552" y="726056"/>
                </a:lnTo>
                <a:cubicBezTo>
                  <a:pt x="542335" y="735004"/>
                  <a:pt x="550004" y="750343"/>
                  <a:pt x="550004" y="766961"/>
                </a:cubicBezTo>
                <a:lnTo>
                  <a:pt x="550004" y="1048179"/>
                </a:lnTo>
                <a:cubicBezTo>
                  <a:pt x="550004" y="1076301"/>
                  <a:pt x="526995" y="1099310"/>
                  <a:pt x="498874" y="1099310"/>
                </a:cubicBezTo>
                <a:cubicBezTo>
                  <a:pt x="470752" y="1099310"/>
                  <a:pt x="447743" y="1076301"/>
                  <a:pt x="447743" y="1048179"/>
                </a:cubicBezTo>
                <a:lnTo>
                  <a:pt x="447743" y="792526"/>
                </a:lnTo>
                <a:lnTo>
                  <a:pt x="309689" y="692821"/>
                </a:lnTo>
                <a:lnTo>
                  <a:pt x="279012" y="841100"/>
                </a:lnTo>
                <a:cubicBezTo>
                  <a:pt x="277734" y="848770"/>
                  <a:pt x="273899" y="856439"/>
                  <a:pt x="268786" y="862831"/>
                </a:cubicBezTo>
                <a:lnTo>
                  <a:pt x="89828" y="1080136"/>
                </a:lnTo>
                <a:cubicBezTo>
                  <a:pt x="79601" y="1092918"/>
                  <a:pt x="65541" y="1099310"/>
                  <a:pt x="50201" y="1099310"/>
                </a:cubicBezTo>
                <a:cubicBezTo>
                  <a:pt x="38697" y="1099310"/>
                  <a:pt x="27193" y="1095475"/>
                  <a:pt x="18245" y="1087805"/>
                </a:cubicBezTo>
                <a:cubicBezTo>
                  <a:pt x="-3486" y="1069910"/>
                  <a:pt x="-6042" y="1037953"/>
                  <a:pt x="11853" y="1016222"/>
                </a:cubicBezTo>
                <a:lnTo>
                  <a:pt x="183141" y="807865"/>
                </a:lnTo>
                <a:lnTo>
                  <a:pt x="271342" y="377089"/>
                </a:lnTo>
                <a:lnTo>
                  <a:pt x="217655" y="397541"/>
                </a:lnTo>
                <a:lnTo>
                  <a:pt x="165245" y="530481"/>
                </a:lnTo>
                <a:cubicBezTo>
                  <a:pt x="157576" y="550934"/>
                  <a:pt x="138402" y="562438"/>
                  <a:pt x="117949" y="562438"/>
                </a:cubicBezTo>
                <a:cubicBezTo>
                  <a:pt x="111558" y="562438"/>
                  <a:pt x="105167" y="561160"/>
                  <a:pt x="98775" y="558603"/>
                </a:cubicBezTo>
                <a:cubicBezTo>
                  <a:pt x="71932" y="548377"/>
                  <a:pt x="60427" y="517699"/>
                  <a:pt x="70654" y="492132"/>
                </a:cubicBezTo>
                <a:lnTo>
                  <a:pt x="134567" y="338741"/>
                </a:lnTo>
                <a:cubicBezTo>
                  <a:pt x="139680" y="325958"/>
                  <a:pt x="149906" y="315732"/>
                  <a:pt x="162689" y="310619"/>
                </a:cubicBezTo>
                <a:lnTo>
                  <a:pt x="341646" y="240314"/>
                </a:lnTo>
                <a:cubicBezTo>
                  <a:pt x="354430" y="233923"/>
                  <a:pt x="369769" y="230088"/>
                  <a:pt x="385108" y="230088"/>
                </a:cubicBezTo>
                <a:close/>
                <a:moveTo>
                  <a:pt x="422178" y="0"/>
                </a:moveTo>
                <a:cubicBezTo>
                  <a:pt x="478656" y="0"/>
                  <a:pt x="524440" y="45784"/>
                  <a:pt x="524440" y="102261"/>
                </a:cubicBezTo>
                <a:cubicBezTo>
                  <a:pt x="524440" y="158740"/>
                  <a:pt x="478656" y="204524"/>
                  <a:pt x="422178" y="204524"/>
                </a:cubicBezTo>
                <a:cubicBezTo>
                  <a:pt x="365700" y="204524"/>
                  <a:pt x="319916" y="158740"/>
                  <a:pt x="319916" y="102261"/>
                </a:cubicBezTo>
                <a:cubicBezTo>
                  <a:pt x="319916" y="45784"/>
                  <a:pt x="365700" y="0"/>
                  <a:pt x="422178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2750606"/>
            <a:ext cx="233692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marR="0" lvl="2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C0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5+2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倉儲</a:t>
            </a: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&amp;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運輸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管理系統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(2008)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測試廠成品庫倉儲管理系統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封裝廠成品庫倉儲管理系統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(2011)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原物料倉儲管理系統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(2017)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測試廠領料室倉儲管理系統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晶圓中心倉儲管理系統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(2018)TMS2.0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運輸管理</a:t>
            </a:r>
            <a:r>
              <a:rPr kumimoji="0" lang="zh-TW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系統</a:t>
            </a:r>
            <a:endParaRPr kumimoji="0" lang="en-US" altLang="zh-TW" sz="9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出口即時貨況</a:t>
            </a:r>
            <a:r>
              <a:rPr kumimoji="0" lang="zh-TW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追蹤</a:t>
            </a:r>
            <a:endParaRPr kumimoji="0" lang="zh-TW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2724" y="2750606"/>
            <a:ext cx="22563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8C0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8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庫房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自動化專案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(2016)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成品庫自動包裝線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-K5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(2018)SIP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標籤作業自動化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成品庫自動包裝線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-K7-2F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(2018)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成品庫自動包裝線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-K15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(2019)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成品庫自動包裝線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-K5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導電箱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測試廠收料揀貨自動辨識系統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成品庫自動分量線</a:t>
            </a: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-K15</a:t>
            </a:r>
          </a:p>
          <a:p>
            <a:pPr marL="180975" marR="0" lvl="1" indent="-180975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(2020)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不良品倒桶機</a:t>
            </a:r>
            <a:endParaRPr kumimoji="0" lang="en-US" altLang="zh-TW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4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組織角色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755577" y="771550"/>
            <a:ext cx="1944000" cy="5040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副總經理</a:t>
            </a:r>
            <a:endParaRPr kumimoji="0" lang="en-US" altLang="zh-TW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李政傑</a:t>
            </a:r>
            <a:endParaRPr kumimoji="0" lang="zh-TW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755577" y="1491630"/>
            <a:ext cx="1944000" cy="504000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營運及客戶資訊</a:t>
            </a: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處</a:t>
            </a:r>
            <a:endParaRPr kumimoji="0" lang="en-US" altLang="zh-TW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謝坤麟 處長</a:t>
            </a:r>
            <a:endParaRPr kumimoji="0" lang="zh-TW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2609920" y="2342449"/>
            <a:ext cx="1427932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營運系統架構整合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部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謝坤麟 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處長</a:t>
            </a: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(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兼</a:t>
            </a: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)</a:t>
            </a:r>
            <a:endParaRPr kumimoji="0" lang="zh-TW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1043609" y="3004924"/>
            <a:ext cx="1367937" cy="674565"/>
          </a:xfrm>
          <a:prstGeom prst="round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後勤一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組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柯明政</a:t>
            </a:r>
            <a:endParaRPr kumimoji="0" lang="en-US" altLang="zh-TW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技術副理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4193188" y="2342449"/>
            <a:ext cx="1198823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營運配銷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資訊部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林奇賢 副理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5515932" y="2342449"/>
            <a:ext cx="1128449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營運計劃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資訊部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王慧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如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副理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88397" y="2342449"/>
            <a:ext cx="951955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客戶資訊部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林芳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萍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副理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43501" y="2312542"/>
            <a:ext cx="1368152" cy="504000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營運後勤資訊部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黃寶緣 資深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經理</a:t>
            </a:r>
          </a:p>
        </p:txBody>
      </p:sp>
      <p:cxnSp>
        <p:nvCxnSpPr>
          <p:cNvPr id="47" name="直線接點 46"/>
          <p:cNvCxnSpPr>
            <a:stCxn id="35" idx="2"/>
            <a:endCxn id="36" idx="0"/>
          </p:cNvCxnSpPr>
          <p:nvPr/>
        </p:nvCxnSpPr>
        <p:spPr>
          <a:xfrm>
            <a:off x="1727577" y="1275550"/>
            <a:ext cx="0" cy="21608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接點 48"/>
          <p:cNvCxnSpPr>
            <a:stCxn id="36" idx="2"/>
            <a:endCxn id="38" idx="0"/>
          </p:cNvCxnSpPr>
          <p:nvPr/>
        </p:nvCxnSpPr>
        <p:spPr>
          <a:xfrm rot="16200000" flipH="1">
            <a:off x="2352322" y="1370884"/>
            <a:ext cx="346819" cy="1596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圓角矩形 49"/>
          <p:cNvSpPr/>
          <p:nvPr/>
        </p:nvSpPr>
        <p:spPr>
          <a:xfrm>
            <a:off x="2627784" y="3048108"/>
            <a:ext cx="1097951" cy="57468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後勤二組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盧庭芳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主任工程師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3868273" y="3048108"/>
            <a:ext cx="1097951" cy="57468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後勤三組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王偉哲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主任工程師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5086386" y="3048108"/>
            <a:ext cx="1097951" cy="57468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營運</a:t>
            </a: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後勤四組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薛儒霙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技術副理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cxnSp>
        <p:nvCxnSpPr>
          <p:cNvPr id="67" name="肘形接點 66"/>
          <p:cNvCxnSpPr>
            <a:stCxn id="36" idx="2"/>
            <a:endCxn id="41" idx="0"/>
          </p:cNvCxnSpPr>
          <p:nvPr/>
        </p:nvCxnSpPr>
        <p:spPr>
          <a:xfrm rot="16200000" flipH="1">
            <a:off x="3086679" y="636527"/>
            <a:ext cx="346819" cy="30650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36" idx="2"/>
            <a:endCxn id="42" idx="0"/>
          </p:cNvCxnSpPr>
          <p:nvPr/>
        </p:nvCxnSpPr>
        <p:spPr>
          <a:xfrm rot="16200000" flipH="1">
            <a:off x="3730458" y="-7251"/>
            <a:ext cx="346819" cy="435258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接點 69"/>
          <p:cNvCxnSpPr>
            <a:stCxn id="36" idx="2"/>
            <a:endCxn id="44" idx="0"/>
          </p:cNvCxnSpPr>
          <p:nvPr/>
        </p:nvCxnSpPr>
        <p:spPr>
          <a:xfrm rot="16200000" flipH="1">
            <a:off x="4322567" y="-599360"/>
            <a:ext cx="346819" cy="55367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36" idx="2"/>
            <a:endCxn id="46" idx="0"/>
          </p:cNvCxnSpPr>
          <p:nvPr/>
        </p:nvCxnSpPr>
        <p:spPr>
          <a:xfrm rot="5400000">
            <a:off x="1575471" y="2160436"/>
            <a:ext cx="316912" cy="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接點 72"/>
          <p:cNvCxnSpPr>
            <a:stCxn id="46" idx="2"/>
            <a:endCxn id="50" idx="0"/>
          </p:cNvCxnSpPr>
          <p:nvPr/>
        </p:nvCxnSpPr>
        <p:spPr>
          <a:xfrm rot="16200000" flipH="1">
            <a:off x="2336385" y="2207733"/>
            <a:ext cx="231566" cy="14491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46" idx="2"/>
            <a:endCxn id="51" idx="0"/>
          </p:cNvCxnSpPr>
          <p:nvPr/>
        </p:nvCxnSpPr>
        <p:spPr>
          <a:xfrm rot="16200000" flipH="1">
            <a:off x="2956630" y="1587489"/>
            <a:ext cx="231566" cy="26896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接點 75"/>
          <p:cNvCxnSpPr>
            <a:stCxn id="46" idx="2"/>
            <a:endCxn id="57" idx="0"/>
          </p:cNvCxnSpPr>
          <p:nvPr/>
        </p:nvCxnSpPr>
        <p:spPr>
          <a:xfrm rot="16200000" flipH="1">
            <a:off x="3565686" y="978432"/>
            <a:ext cx="231566" cy="39077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接點 77"/>
          <p:cNvCxnSpPr>
            <a:stCxn id="46" idx="2"/>
            <a:endCxn id="39" idx="0"/>
          </p:cNvCxnSpPr>
          <p:nvPr/>
        </p:nvCxnSpPr>
        <p:spPr>
          <a:xfrm rot="16200000" flipH="1">
            <a:off x="1633386" y="2910732"/>
            <a:ext cx="188382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328941" y="4089459"/>
            <a:ext cx="180209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倉儲管理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(WMS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)</a:t>
            </a: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</a:rPr>
              <a:t>原料物倉儲管理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</a:endParaRP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Calibri" pitchFamily="34" charset="0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Calibri" pitchFamily="34" charset="0"/>
              </a:rPr>
              <a:t>晶圓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Calibri" pitchFamily="34" charset="0"/>
              </a:rPr>
              <a:t>中心倉儲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Calibri" pitchFamily="34" charset="0"/>
              </a:rPr>
              <a:t>管理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180410" y="4089459"/>
            <a:ext cx="207781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運輸管理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(TMS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)</a:t>
            </a: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原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物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料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成品</a:t>
            </a: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晶圓運輸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管理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出口貨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況即時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追蹤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401584" y="4089458"/>
            <a:ext cx="117852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1087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數位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工具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表單大師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0877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- </a:t>
            </a:r>
            <a:r>
              <a:rPr kumimoji="0" lang="en-US" altLang="zh-TW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 panose="020B0604030504040204" pitchFamily="34" charset="-120"/>
                <a:cs typeface="+mn-cs"/>
              </a:rPr>
              <a:t>eMemo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6" name="肘形接點 85"/>
          <p:cNvCxnSpPr>
            <a:stCxn id="39" idx="2"/>
            <a:endCxn id="6" idx="0"/>
          </p:cNvCxnSpPr>
          <p:nvPr/>
        </p:nvCxnSpPr>
        <p:spPr>
          <a:xfrm rot="16200000" flipH="1">
            <a:off x="2190074" y="3216992"/>
            <a:ext cx="409969" cy="1334961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4726776" y="847906"/>
            <a:ext cx="4079821" cy="107721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</a:t>
            </a:r>
            <a:r>
              <a:rPr kumimoji="0" lang="zh-TW" altLang="en-US" sz="18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系統建置與管理專家</a:t>
            </a:r>
            <a:endParaRPr kumimoji="0" lang="en-US" altLang="zh-TW" sz="1800" b="1" i="0" u="none" strike="noStrike" kern="0" cap="none" spc="0" normalizeH="0" baseline="0" noProof="0" dirty="0">
              <a:ln w="1905"/>
              <a:solidFill>
                <a:schemeClr val="bg1"/>
              </a:solidFill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defTabSz="914400">
              <a:defRPr/>
            </a:pPr>
            <a:r>
              <a:rPr kumimoji="0" lang="zh-TW" altLang="en-US" sz="18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 </a:t>
            </a:r>
            <a:r>
              <a:rPr kumimoji="0" lang="zh-TW" altLang="en-US" sz="14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領導團隊</a:t>
            </a:r>
            <a:r>
              <a:rPr kumimoji="0" lang="en-US" altLang="zh-TW" sz="14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i="0" u="none" strike="noStrike" kern="0" cap="none" spc="0" normalizeH="0" baseline="0" noProof="0" dirty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運用行動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化、自動化及智能化資訊</a:t>
            </a:r>
            <a:r>
              <a:rPr lang="zh-TW" altLang="en-US" sz="1400" b="1" kern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技</a:t>
            </a:r>
            <a:r>
              <a:rPr kumimoji="0" lang="en-US" altLang="zh-TW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lang="zh-TW" altLang="en-US" sz="1400" b="1" kern="0" dirty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彈性且高效</a:t>
            </a:r>
            <a:r>
              <a:rPr lang="zh-TW" altLang="en-US" sz="1400" b="1" kern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的物</a:t>
            </a:r>
            <a:r>
              <a:rPr lang="zh-TW" altLang="en-US" sz="1400" b="1" kern="0" dirty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r>
              <a:rPr lang="zh-TW" altLang="en-US" sz="1400" b="1" kern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kumimoji="0" lang="en-US" altLang="zh-TW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b="1" kern="0" noProof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kern="0" dirty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解決倉儲和運輸問題</a:t>
            </a:r>
            <a:r>
              <a:rPr kumimoji="0" lang="en-US" altLang="zh-TW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有效</a:t>
            </a:r>
            <a:r>
              <a:rPr lang="zh-TW" altLang="en-US" sz="1400" b="1" kern="0" dirty="0" smtClean="0">
                <a:ln w="1905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降低企業成本</a:t>
            </a:r>
            <a:r>
              <a:rPr kumimoji="0" lang="en-US" altLang="zh-TW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i="0" u="none" strike="noStrike" kern="0" cap="none" spc="0" normalizeH="0" baseline="0" noProof="0" dirty="0" smtClean="0">
                <a:ln w="1905"/>
                <a:solidFill>
                  <a:schemeClr val="bg1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提升企業競爭力</a:t>
            </a:r>
            <a:endParaRPr kumimoji="0" lang="en-US" altLang="zh-TW" sz="1200" b="1" i="0" u="none" strike="noStrike" kern="0" cap="none" spc="0" normalizeH="0" baseline="0" noProof="0" dirty="0">
              <a:ln w="1905"/>
              <a:solidFill>
                <a:schemeClr val="bg1"/>
              </a:solidFill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5933" y="362791"/>
            <a:ext cx="328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i="1" dirty="0">
                <a:solidFill>
                  <a:srgbClr val="FFFF00"/>
                </a:solidFill>
                <a:latin typeface="+mn-ea"/>
              </a:rPr>
              <a:t>2014H2 </a:t>
            </a:r>
            <a:r>
              <a:rPr lang="zh-TW" altLang="en-US" sz="1600" b="1" i="1" dirty="0" smtClean="0">
                <a:solidFill>
                  <a:srgbClr val="FFFF00"/>
                </a:solidFill>
                <a:latin typeface="+mn-ea"/>
              </a:rPr>
              <a:t>取</a:t>
            </a:r>
            <a:r>
              <a:rPr lang="zh-TW" altLang="en-US" sz="1600" b="1" i="1" dirty="0">
                <a:solidFill>
                  <a:srgbClr val="FFFF00"/>
                </a:solidFill>
                <a:latin typeface="+mn-ea"/>
              </a:rPr>
              <a:t>得</a:t>
            </a:r>
            <a:r>
              <a:rPr lang="zh-TW" altLang="en-US" sz="1600" b="1" i="1" dirty="0" smtClean="0">
                <a:solidFill>
                  <a:srgbClr val="FFFF00"/>
                </a:solidFill>
                <a:latin typeface="+mn-ea"/>
              </a:rPr>
              <a:t>行政</a:t>
            </a:r>
            <a:r>
              <a:rPr lang="zh-TW" altLang="en-US" sz="1600" b="1" i="1" dirty="0">
                <a:solidFill>
                  <a:srgbClr val="FFFF00"/>
                </a:solidFill>
                <a:latin typeface="+mn-ea"/>
              </a:rPr>
              <a:t>專家</a:t>
            </a:r>
            <a:r>
              <a:rPr lang="zh-TW" altLang="en-US" sz="1600" b="1" i="1" dirty="0" smtClean="0">
                <a:solidFill>
                  <a:srgbClr val="FFFF00"/>
                </a:solidFill>
                <a:latin typeface="+mn-ea"/>
              </a:rPr>
              <a:t>遴選認證</a:t>
            </a:r>
            <a:endParaRPr lang="zh-TW" altLang="en-US" sz="1600" b="1" i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941" y="4089458"/>
            <a:ext cx="5467195" cy="892552"/>
          </a:xfrm>
          <a:prstGeom prst="rect">
            <a:avLst/>
          </a:prstGeom>
          <a:noFill/>
          <a:ln w="381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3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1923678"/>
            <a:ext cx="9144000" cy="648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3368" tIns="51683" rIns="103368" bIns="51683" rtlCol="0" anchor="ctr">
            <a:normAutofit fontScale="97500" lnSpcReduction="10000"/>
          </a:bodyPr>
          <a:lstStyle>
            <a:lvl1pPr algn="ctr" defTabSz="7418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300" b="0" kern="12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entury Gothic" pitchFamily="34" charset="0"/>
                <a:ea typeface="Microsoft YaHei" pitchFamily="34" charset="-122"/>
                <a:cs typeface="+mj-cs"/>
              </a:defRPr>
            </a:lvl1pPr>
          </a:lstStyle>
          <a:p>
            <a:pPr marL="0" marR="0" lvl="0" indent="0" algn="ctr" defTabSz="74180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>
                <a:solidFill>
                  <a:sysClr val="window" lastClr="FFFFFF"/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過去貢獻</a:t>
            </a:r>
            <a:endParaRPr kumimoji="0" lang="zh-TW" altLang="en-US" sz="43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6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 rot="1023279">
            <a:off x="6553332" y="1344685"/>
            <a:ext cx="1482988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物流供應鏈管理</a:t>
            </a:r>
            <a:endParaRPr lang="zh-CN" altLang="en-US" sz="18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 rot="4247410">
            <a:off x="3702264" y="1870865"/>
            <a:ext cx="670584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 rot="19988764">
            <a:off x="5659321" y="2467078"/>
            <a:ext cx="122413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6527899" y="1987186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5733835" y="936563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94733" y="1118204"/>
            <a:ext cx="1398661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 rot="2112792">
            <a:off x="5171974" y="2533860"/>
            <a:ext cx="763201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50413" y="2268795"/>
            <a:ext cx="122413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556630" y="2213745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817620" y="1881169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 rot="1591591">
            <a:off x="1155940" y="1347585"/>
            <a:ext cx="1430265" cy="2882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539552" y="991969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11240" y="126393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線邊倉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898192" y="1903111"/>
            <a:ext cx="1115814" cy="787853"/>
            <a:chOff x="2601790" y="2532150"/>
            <a:chExt cx="1208798" cy="1050470"/>
          </a:xfrm>
        </p:grpSpPr>
        <p:sp>
          <p:nvSpPr>
            <p:cNvPr id="49" name="圓角矩形 48"/>
            <p:cNvSpPr/>
            <p:nvPr/>
          </p:nvSpPr>
          <p:spPr>
            <a:xfrm>
              <a:off x="2601790" y="3102567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532150"/>
              <a:ext cx="685800" cy="644652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5557552" y="2262837"/>
            <a:ext cx="1115814" cy="821674"/>
            <a:chOff x="2601790" y="2436139"/>
            <a:chExt cx="1208798" cy="1095565"/>
          </a:xfrm>
        </p:grpSpPr>
        <p:sp>
          <p:nvSpPr>
            <p:cNvPr id="47" name="圓角矩形 46"/>
            <p:cNvSpPr/>
            <p:nvPr/>
          </p:nvSpPr>
          <p:spPr>
            <a:xfrm>
              <a:off x="2601790" y="3051651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436139"/>
              <a:ext cx="685800" cy="644652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 rot="19988764">
            <a:off x="1772254" y="1758769"/>
            <a:ext cx="1242058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60891" y="1508007"/>
            <a:ext cx="122413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141547" y="1034436"/>
            <a:ext cx="1115814" cy="833611"/>
            <a:chOff x="2601790" y="2677420"/>
            <a:chExt cx="1208798" cy="1111481"/>
          </a:xfrm>
        </p:grpSpPr>
        <p:sp>
          <p:nvSpPr>
            <p:cNvPr id="45" name="圓角矩形 44"/>
            <p:cNvSpPr/>
            <p:nvPr/>
          </p:nvSpPr>
          <p:spPr>
            <a:xfrm>
              <a:off x="2601790" y="3308848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封裝廠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677420"/>
              <a:ext cx="685800" cy="644652"/>
            </a:xfrm>
            <a:prstGeom prst="rect">
              <a:avLst/>
            </a:prstGeom>
          </p:spPr>
        </p:pic>
      </p:grpSp>
      <p:sp>
        <p:nvSpPr>
          <p:cNvPr id="26" name="矩形 25"/>
          <p:cNvSpPr/>
          <p:nvPr/>
        </p:nvSpPr>
        <p:spPr>
          <a:xfrm rot="19867404">
            <a:off x="3948178" y="1305836"/>
            <a:ext cx="89811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4149659" y="627534"/>
            <a:ext cx="1115814" cy="808465"/>
            <a:chOff x="2601790" y="2655584"/>
            <a:chExt cx="1208798" cy="1077953"/>
          </a:xfrm>
        </p:grpSpPr>
        <p:sp>
          <p:nvSpPr>
            <p:cNvPr id="43" name="圓角矩形 42"/>
            <p:cNvSpPr/>
            <p:nvPr/>
          </p:nvSpPr>
          <p:spPr>
            <a:xfrm>
              <a:off x="2601790" y="3253484"/>
              <a:ext cx="120879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7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封裝廠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71" y="2655584"/>
              <a:ext cx="685800" cy="644652"/>
            </a:xfrm>
            <a:prstGeom prst="rect">
              <a:avLst/>
            </a:prstGeom>
          </p:spPr>
        </p:pic>
      </p:grpSp>
      <p:grpSp>
        <p:nvGrpSpPr>
          <p:cNvPr id="28" name="群組 27"/>
          <p:cNvGrpSpPr/>
          <p:nvPr/>
        </p:nvGrpSpPr>
        <p:grpSpPr>
          <a:xfrm>
            <a:off x="792368" y="818408"/>
            <a:ext cx="800219" cy="644744"/>
            <a:chOff x="926677" y="874039"/>
            <a:chExt cx="800219" cy="644744"/>
          </a:xfrm>
        </p:grpSpPr>
        <p:sp>
          <p:nvSpPr>
            <p:cNvPr id="41" name="文字方塊 40"/>
            <p:cNvSpPr txBox="1"/>
            <p:nvPr/>
          </p:nvSpPr>
          <p:spPr>
            <a:xfrm>
              <a:off x="926677" y="12417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晶圓中心</a:t>
              </a:r>
            </a:p>
          </p:txBody>
        </p:sp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63" y="874039"/>
              <a:ext cx="609600" cy="381000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3655557" y="2012063"/>
            <a:ext cx="1107996" cy="667553"/>
            <a:chOff x="3789866" y="2067694"/>
            <a:chExt cx="1107996" cy="667553"/>
          </a:xfrm>
        </p:grpSpPr>
        <p:sp>
          <p:nvSpPr>
            <p:cNvPr id="39" name="文字方塊 38"/>
            <p:cNvSpPr txBox="1"/>
            <p:nvPr/>
          </p:nvSpPr>
          <p:spPr>
            <a:xfrm>
              <a:off x="3789866" y="245824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測試廠領料室</a:t>
              </a:r>
            </a:p>
          </p:txBody>
        </p:sp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512" y="2067694"/>
              <a:ext cx="609600" cy="381000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1043608" y="1652023"/>
            <a:ext cx="800219" cy="678200"/>
            <a:chOff x="1199975" y="1707654"/>
            <a:chExt cx="800219" cy="678200"/>
          </a:xfrm>
        </p:grpSpPr>
        <p:sp>
          <p:nvSpPr>
            <p:cNvPr id="37" name="文字方塊 36"/>
            <p:cNvSpPr txBox="1"/>
            <p:nvPr/>
          </p:nvSpPr>
          <p:spPr>
            <a:xfrm>
              <a:off x="1199975" y="210885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noProof="0" dirty="0" smtClean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</a:t>
              </a:r>
              <a:r>
                <a:rPr lang="zh-TW" altLang="en-US" noProof="0" dirty="0">
                  <a:solidFill>
                    <a:srgbClr val="FFC000">
                      <a:lumMod val="20000"/>
                      <a:lumOff val="8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</a:t>
              </a: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倉</a:t>
              </a: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284" y="1707654"/>
              <a:ext cx="609600" cy="381000"/>
            </a:xfrm>
            <a:prstGeom prst="rect">
              <a:avLst/>
            </a:prstGeom>
          </p:spPr>
        </p:pic>
      </p:grpSp>
      <p:grpSp>
        <p:nvGrpSpPr>
          <p:cNvPr id="31" name="群組 30"/>
          <p:cNvGrpSpPr/>
          <p:nvPr/>
        </p:nvGrpSpPr>
        <p:grpSpPr>
          <a:xfrm>
            <a:off x="6857659" y="1800260"/>
            <a:ext cx="646331" cy="652797"/>
            <a:chOff x="6991968" y="1855891"/>
            <a:chExt cx="646331" cy="652797"/>
          </a:xfrm>
        </p:grpSpPr>
        <p:sp>
          <p:nvSpPr>
            <p:cNvPr id="35" name="文字方塊 34"/>
            <p:cNvSpPr txBox="1"/>
            <p:nvPr/>
          </p:nvSpPr>
          <p:spPr>
            <a:xfrm>
              <a:off x="6991968" y="223168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成品庫</a:t>
              </a: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333" y="1855891"/>
              <a:ext cx="609600" cy="381000"/>
            </a:xfrm>
            <a:prstGeom prst="rect">
              <a:avLst/>
            </a:prstGeom>
          </p:spPr>
        </p:pic>
      </p:grpSp>
      <p:grpSp>
        <p:nvGrpSpPr>
          <p:cNvPr id="32" name="群組 31"/>
          <p:cNvGrpSpPr/>
          <p:nvPr/>
        </p:nvGrpSpPr>
        <p:grpSpPr>
          <a:xfrm>
            <a:off x="6063595" y="750983"/>
            <a:ext cx="646331" cy="651451"/>
            <a:chOff x="6485181" y="806614"/>
            <a:chExt cx="646331" cy="651451"/>
          </a:xfrm>
        </p:grpSpPr>
        <p:sp>
          <p:nvSpPr>
            <p:cNvPr id="33" name="文字方塊 32"/>
            <p:cNvSpPr txBox="1"/>
            <p:nvPr/>
          </p:nvSpPr>
          <p:spPr>
            <a:xfrm>
              <a:off x="6485181" y="118106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成品庫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546" y="806614"/>
              <a:ext cx="609600" cy="381000"/>
            </a:xfrm>
            <a:prstGeom prst="rect">
              <a:avLst/>
            </a:prstGeom>
          </p:spPr>
        </p:pic>
      </p:grpSp>
      <p:pic>
        <p:nvPicPr>
          <p:cNvPr id="56" name="圖片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89709"/>
            <a:ext cx="476250" cy="349993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11" y="1281724"/>
            <a:ext cx="476250" cy="349993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48" y="2211652"/>
            <a:ext cx="476250" cy="349993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93" y="1085014"/>
            <a:ext cx="476250" cy="349993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39" y="2220417"/>
            <a:ext cx="476250" cy="349993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 rot="19995668">
            <a:off x="7472759" y="1958731"/>
            <a:ext cx="898116" cy="29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7658637" y="1421971"/>
            <a:ext cx="1305851" cy="6547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8065341" y="161084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2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l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63" y="1917086"/>
            <a:ext cx="476250" cy="349993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95" y="1173691"/>
            <a:ext cx="476250" cy="34999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07433" y="3104113"/>
            <a:ext cx="1962397" cy="19159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E</a:t>
            </a:r>
            <a:r>
              <a:rPr lang="zh-TW" altLang="en-US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化</a:t>
            </a:r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TW" altLang="en-US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行動化 </a:t>
            </a:r>
            <a:r>
              <a:rPr lang="en-US" altLang="zh-TW" sz="2400" dirty="0" smtClean="0">
                <a:solidFill>
                  <a:srgbClr val="92D050"/>
                </a:solidFill>
                <a:latin typeface="+mn-ea"/>
              </a:rPr>
              <a:t>9</a:t>
            </a:r>
            <a:r>
              <a:rPr lang="en-US" altLang="zh-TW" sz="1600" dirty="0" smtClean="0">
                <a:solidFill>
                  <a:srgbClr val="92D050"/>
                </a:solidFill>
                <a:latin typeface="+mn-ea"/>
              </a:rPr>
              <a:t>↑</a:t>
            </a:r>
            <a:endParaRPr lang="en-US" altLang="zh-TW" sz="1800" dirty="0" smtClean="0">
              <a:solidFill>
                <a:srgbClr val="92D050"/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測試廠領料室</a:t>
            </a:r>
            <a:r>
              <a:rPr lang="en-US" altLang="zh-TW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WMS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晶圓中心</a:t>
            </a:r>
            <a:r>
              <a:rPr lang="en-US" altLang="zh-TW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WMS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出口即時貨況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追蹤</a:t>
            </a:r>
            <a:endParaRPr lang="en-US" altLang="zh-TW" sz="105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Label ECN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系統管理精進</a:t>
            </a:r>
            <a:endParaRPr lang="en-US" altLang="zh-TW" sz="105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成品平板揀貨</a:t>
            </a:r>
            <a:endParaRPr lang="en-US" altLang="zh-TW" sz="105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材料盤點作業</a:t>
            </a:r>
            <a:r>
              <a:rPr lang="en-US" altLang="zh-TW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E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化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釘架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基板分拆批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系統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</a:pP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Project S 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客材收發料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作業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釘架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基板發料作業優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化</a:t>
            </a:r>
            <a:endParaRPr lang="en-US" altLang="zh-TW" sz="1050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3238058" y="3104113"/>
            <a:ext cx="2198038" cy="19159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自動化</a:t>
            </a:r>
            <a:r>
              <a:rPr lang="en-US" altLang="zh-TW" sz="1800" dirty="0" smtClean="0">
                <a:solidFill>
                  <a:srgbClr val="92D050"/>
                </a:solidFill>
                <a:latin typeface="+mn-ea"/>
              </a:rPr>
              <a:t> </a:t>
            </a:r>
            <a:r>
              <a:rPr lang="en-US" altLang="zh-TW" sz="2400" dirty="0" smtClean="0">
                <a:solidFill>
                  <a:srgbClr val="92D050"/>
                </a:solidFill>
                <a:latin typeface="+mn-ea"/>
              </a:rPr>
              <a:t>9</a:t>
            </a:r>
            <a:r>
              <a:rPr lang="en-US" altLang="zh-TW" sz="1600" dirty="0" smtClean="0">
                <a:solidFill>
                  <a:srgbClr val="92D050"/>
                </a:solidFill>
                <a:latin typeface="+mn-ea"/>
              </a:rPr>
              <a:t>↑</a:t>
            </a:r>
            <a:endParaRPr lang="en-US" altLang="zh-TW" sz="1800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SIP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標籤作業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自動化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en-US" altLang="zh-TW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TMS2.0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智取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櫃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成品庫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自動包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裝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線 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K15</a:t>
            </a: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成品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庫自動分量線 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K15</a:t>
            </a: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成品庫自動包裝線 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K5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導電箱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成品庫自動包裝線 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K7-2F</a:t>
            </a: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不良品倒桶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機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編箱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自動化</a:t>
            </a:r>
            <a:endParaRPr lang="zh-TW" altLang="en-US" sz="1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6106522" y="3104113"/>
            <a:ext cx="2390398" cy="11387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智能化 </a:t>
            </a:r>
            <a:r>
              <a:rPr lang="en-US" altLang="zh-TW" sz="2400" dirty="0" smtClean="0">
                <a:solidFill>
                  <a:srgbClr val="92D050"/>
                </a:solidFill>
                <a:latin typeface="+mn-ea"/>
              </a:rPr>
              <a:t>4</a:t>
            </a:r>
            <a:endParaRPr lang="en-US" altLang="zh-TW" sz="1800" dirty="0" smtClean="0">
              <a:solidFill>
                <a:srgbClr val="92D050"/>
              </a:solidFill>
              <a:latin typeface="+mn-ea"/>
            </a:endParaRPr>
          </a:p>
          <a:p>
            <a:pPr marL="22860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冷材倉儲智能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管家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釘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架</a:t>
            </a:r>
            <a:r>
              <a:rPr lang="en-US" altLang="zh-TW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基板智慧揀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貨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測試廠領料室收料揀貨自動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辨識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lvl="0" indent="-228600" defTabSz="914310">
              <a:buFont typeface="Wingdings" panose="05000000000000000000" pitchFamily="2" charset="2"/>
              <a:buAutoNum type="circleNumWdWhitePlain"/>
              <a:defRPr/>
            </a:pP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智能</a:t>
            </a:r>
            <a:r>
              <a:rPr lang="zh-TW" altLang="en-US" sz="1050" kern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碼頭影像</a:t>
            </a:r>
            <a:r>
              <a:rPr lang="zh-TW" altLang="en-US" sz="1050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辨識</a:t>
            </a:r>
            <a:endParaRPr lang="en-US" altLang="zh-TW" sz="1050" kern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24129" y="77459"/>
            <a:ext cx="32851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 smtClean="0">
                <a:solidFill>
                  <a:schemeClr val="bg1">
                    <a:lumMod val="50000"/>
                  </a:schemeClr>
                </a:solidFill>
              </a:rPr>
              <a:t>We archived more than </a:t>
            </a:r>
            <a:r>
              <a:rPr lang="en-US" altLang="zh-TW" sz="3200" i="1" dirty="0" smtClean="0">
                <a:solidFill>
                  <a:srgbClr val="92D050"/>
                </a:solidFill>
              </a:rPr>
              <a:t>22</a:t>
            </a:r>
            <a:r>
              <a:rPr lang="en-US" altLang="zh-TW" sz="1600" i="1" dirty="0" smtClean="0">
                <a:solidFill>
                  <a:schemeClr val="bg1">
                    <a:lumMod val="50000"/>
                  </a:schemeClr>
                </a:solidFill>
              </a:rPr>
              <a:t>projects</a:t>
            </a:r>
          </a:p>
          <a:p>
            <a:pPr algn="r"/>
            <a:r>
              <a:rPr lang="en-US" altLang="zh-TW" sz="2000" i="1" dirty="0">
                <a:solidFill>
                  <a:schemeClr val="bg1">
                    <a:lumMod val="75000"/>
                  </a:schemeClr>
                </a:solidFill>
              </a:rPr>
              <a:t>[2018~2021]</a:t>
            </a:r>
            <a:endParaRPr lang="zh-TW" altLang="en-US" sz="20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圓角矩形 82"/>
          <p:cNvSpPr/>
          <p:nvPr/>
        </p:nvSpPr>
        <p:spPr>
          <a:xfrm>
            <a:off x="347389" y="2025883"/>
            <a:ext cx="8272792" cy="2964093"/>
          </a:xfrm>
          <a:prstGeom prst="roundRect">
            <a:avLst>
              <a:gd name="adj" fmla="val 1090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一般五邊形 84"/>
          <p:cNvSpPr/>
          <p:nvPr/>
        </p:nvSpPr>
        <p:spPr>
          <a:xfrm rot="10800000">
            <a:off x="340183" y="1779662"/>
            <a:ext cx="8280000" cy="925583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圓角矩形 61"/>
          <p:cNvSpPr/>
          <p:nvPr/>
        </p:nvSpPr>
        <p:spPr>
          <a:xfrm>
            <a:off x="340181" y="737729"/>
            <a:ext cx="8280000" cy="1709169"/>
          </a:xfrm>
          <a:prstGeom prst="roundRect">
            <a:avLst>
              <a:gd name="adj" fmla="val 945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7920000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建構開發</a:t>
            </a:r>
            <a:r>
              <a:rPr lang="zh-TW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整合平台</a:t>
            </a:r>
            <a:r>
              <a:rPr lang="en-US" altLang="zh-TW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加速企業</a:t>
            </a:r>
            <a:r>
              <a:rPr lang="zh-TW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數位轉型</a:t>
            </a:r>
            <a:endParaRPr lang="zh-CN" altLang="en-US" sz="2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220942" y="1976522"/>
            <a:ext cx="458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減少</a:t>
            </a:r>
            <a:r>
              <a:rPr lang="zh-TW" alt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20%</a:t>
            </a:r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開發時間</a:t>
            </a:r>
            <a:r>
              <a:rPr lang="en-US" altLang="zh-TW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加速</a:t>
            </a:r>
            <a:r>
              <a:rPr lang="zh-TW" alt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提供應用服務</a:t>
            </a:r>
            <a:endParaRPr lang="zh-TW" altLang="en-US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535125" y="1261846"/>
            <a:ext cx="954107" cy="775651"/>
            <a:chOff x="1115616" y="2186336"/>
            <a:chExt cx="954107" cy="775651"/>
          </a:xfrm>
        </p:grpSpPr>
        <p:sp>
          <p:nvSpPr>
            <p:cNvPr id="5" name="文字方塊 4"/>
            <p:cNvSpPr txBox="1"/>
            <p:nvPr/>
          </p:nvSpPr>
          <p:spPr>
            <a:xfrm>
              <a:off x="1115616" y="2715766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整合登入機制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860" y="2186336"/>
              <a:ext cx="487619" cy="487619"/>
            </a:xfrm>
            <a:prstGeom prst="rect">
              <a:avLst/>
            </a:prstGeom>
          </p:spPr>
        </p:pic>
      </p:grpSp>
      <p:grpSp>
        <p:nvGrpSpPr>
          <p:cNvPr id="105" name="群組 104"/>
          <p:cNvGrpSpPr/>
          <p:nvPr/>
        </p:nvGrpSpPr>
        <p:grpSpPr>
          <a:xfrm>
            <a:off x="1525234" y="1261846"/>
            <a:ext cx="954107" cy="805848"/>
            <a:chOff x="2280347" y="2156139"/>
            <a:chExt cx="954107" cy="805848"/>
          </a:xfrm>
        </p:grpSpPr>
        <p:sp>
          <p:nvSpPr>
            <p:cNvPr id="97" name="文字方塊 96"/>
            <p:cNvSpPr txBox="1"/>
            <p:nvPr/>
          </p:nvSpPr>
          <p:spPr>
            <a:xfrm>
              <a:off x="2280347" y="2715766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功能權限管理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591" y="2156139"/>
              <a:ext cx="487619" cy="487619"/>
            </a:xfrm>
            <a:prstGeom prst="rect">
              <a:avLst/>
            </a:prstGeom>
          </p:spPr>
        </p:pic>
      </p:grpSp>
      <p:grpSp>
        <p:nvGrpSpPr>
          <p:cNvPr id="109" name="群組 108"/>
          <p:cNvGrpSpPr/>
          <p:nvPr/>
        </p:nvGrpSpPr>
        <p:grpSpPr>
          <a:xfrm>
            <a:off x="6755552" y="1261846"/>
            <a:ext cx="697627" cy="805848"/>
            <a:chOff x="3612986" y="2130113"/>
            <a:chExt cx="697627" cy="805848"/>
          </a:xfrm>
        </p:grpSpPr>
        <p:pic>
          <p:nvPicPr>
            <p:cNvPr id="104" name="圖片 10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990" y="2130113"/>
              <a:ext cx="487619" cy="487619"/>
            </a:xfrm>
            <a:prstGeom prst="rect">
              <a:avLst/>
            </a:prstGeom>
          </p:spPr>
        </p:pic>
        <p:sp>
          <p:nvSpPr>
            <p:cNvPr id="99" name="文字方塊 98"/>
            <p:cNvSpPr txBox="1"/>
            <p:nvPr/>
          </p:nvSpPr>
          <p:spPr>
            <a:xfrm>
              <a:off x="3612986" y="268974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派報管理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群組 110"/>
          <p:cNvGrpSpPr/>
          <p:nvPr/>
        </p:nvGrpSpPr>
        <p:grpSpPr>
          <a:xfrm>
            <a:off x="7640699" y="1261846"/>
            <a:ext cx="697627" cy="805848"/>
            <a:chOff x="4499992" y="2130113"/>
            <a:chExt cx="697627" cy="805848"/>
          </a:xfrm>
        </p:grpSpPr>
        <p:sp>
          <p:nvSpPr>
            <p:cNvPr id="98" name="文字方塊 97"/>
            <p:cNvSpPr txBox="1"/>
            <p:nvPr/>
          </p:nvSpPr>
          <p:spPr>
            <a:xfrm>
              <a:off x="4499992" y="268974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即時簡訊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08" name="圖片 10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4996" y="2130113"/>
              <a:ext cx="487619" cy="487619"/>
            </a:xfrm>
            <a:prstGeom prst="rect">
              <a:avLst/>
            </a:prstGeom>
          </p:spPr>
        </p:pic>
      </p:grpSp>
      <p:grpSp>
        <p:nvGrpSpPr>
          <p:cNvPr id="113" name="群組 112"/>
          <p:cNvGrpSpPr/>
          <p:nvPr/>
        </p:nvGrpSpPr>
        <p:grpSpPr>
          <a:xfrm>
            <a:off x="3561559" y="1261846"/>
            <a:ext cx="825867" cy="805848"/>
            <a:chOff x="5525453" y="2130113"/>
            <a:chExt cx="825867" cy="805848"/>
          </a:xfrm>
        </p:grpSpPr>
        <p:sp>
          <p:nvSpPr>
            <p:cNvPr id="101" name="文字方塊 100"/>
            <p:cNvSpPr txBox="1"/>
            <p:nvPr/>
          </p:nvSpPr>
          <p:spPr>
            <a:xfrm>
              <a:off x="5525453" y="268974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共用元件庫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10" name="圖片 10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577" y="2130113"/>
              <a:ext cx="487619" cy="487619"/>
            </a:xfrm>
            <a:prstGeom prst="rect">
              <a:avLst/>
            </a:prstGeom>
          </p:spPr>
        </p:pic>
      </p:grpSp>
      <p:grpSp>
        <p:nvGrpSpPr>
          <p:cNvPr id="117" name="群組 116"/>
          <p:cNvGrpSpPr/>
          <p:nvPr/>
        </p:nvGrpSpPr>
        <p:grpSpPr>
          <a:xfrm>
            <a:off x="5676001" y="1261846"/>
            <a:ext cx="697627" cy="805848"/>
            <a:chOff x="7022683" y="2130113"/>
            <a:chExt cx="697627" cy="805848"/>
          </a:xfrm>
        </p:grpSpPr>
        <p:sp>
          <p:nvSpPr>
            <p:cNvPr id="102" name="文字方塊 101"/>
            <p:cNvSpPr txBox="1"/>
            <p:nvPr/>
          </p:nvSpPr>
          <p:spPr>
            <a:xfrm>
              <a:off x="7022683" y="268974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異常通知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12" name="圖片 1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687" y="2130113"/>
              <a:ext cx="487619" cy="487619"/>
            </a:xfrm>
            <a:prstGeom prst="rect">
              <a:avLst/>
            </a:prstGeom>
          </p:spPr>
        </p:pic>
      </p:grpSp>
      <p:grpSp>
        <p:nvGrpSpPr>
          <p:cNvPr id="119" name="群組 118"/>
          <p:cNvGrpSpPr/>
          <p:nvPr/>
        </p:nvGrpSpPr>
        <p:grpSpPr>
          <a:xfrm>
            <a:off x="4549570" y="1261846"/>
            <a:ext cx="954107" cy="805848"/>
            <a:chOff x="5461333" y="3225562"/>
            <a:chExt cx="954107" cy="805848"/>
          </a:xfrm>
        </p:grpSpPr>
        <p:sp>
          <p:nvSpPr>
            <p:cNvPr id="114" name="文字方塊 113"/>
            <p:cNvSpPr txBox="1"/>
            <p:nvPr/>
          </p:nvSpPr>
          <p:spPr>
            <a:xfrm>
              <a:off x="5461333" y="378518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操作</a:t>
              </a:r>
              <a:r>
                <a:rPr lang="zh-TW" altLang="en-US" sz="1000" dirty="0">
                  <a:solidFill>
                    <a:schemeClr val="bg1"/>
                  </a:solidFill>
                </a:rPr>
                <a:t>畫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面模板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15" name="圖片 1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577" y="3225562"/>
              <a:ext cx="487619" cy="487619"/>
            </a:xfrm>
            <a:prstGeom prst="rect">
              <a:avLst/>
            </a:prstGeom>
          </p:spPr>
        </p:pic>
      </p:grpSp>
      <p:grpSp>
        <p:nvGrpSpPr>
          <p:cNvPr id="118" name="群組 117"/>
          <p:cNvGrpSpPr/>
          <p:nvPr/>
        </p:nvGrpSpPr>
        <p:grpSpPr>
          <a:xfrm>
            <a:off x="2662599" y="1261846"/>
            <a:ext cx="825867" cy="805848"/>
            <a:chOff x="7237595" y="3225562"/>
            <a:chExt cx="825867" cy="805848"/>
          </a:xfrm>
        </p:grpSpPr>
        <p:sp>
          <p:nvSpPr>
            <p:cNvPr id="100" name="文字方塊 99"/>
            <p:cNvSpPr txBox="1"/>
            <p:nvPr/>
          </p:nvSpPr>
          <p:spPr>
            <a:xfrm>
              <a:off x="7237595" y="3785189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</a:rPr>
                <a:t>資料庫存取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719" y="3225562"/>
              <a:ext cx="487619" cy="487619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660064"/>
            <a:ext cx="975238" cy="9752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2"/>
          <a:srcRect l="8952" r="9740" b="14023"/>
          <a:stretch/>
        </p:blipFill>
        <p:spPr>
          <a:xfrm>
            <a:off x="5329170" y="2611334"/>
            <a:ext cx="611911" cy="10202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75264" y="2643758"/>
            <a:ext cx="170431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1" indent="-285750" defTabSz="914400">
              <a:buFont typeface="Wingdings" panose="05000000000000000000" pitchFamily="2" charset="2"/>
              <a:buChar char="n"/>
              <a:defRPr/>
            </a:pPr>
            <a:r>
              <a:rPr lang="zh-TW" altLang="en-US" sz="1600" b="1" i="1" kern="0" dirty="0" smtClean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支援行動裝置</a:t>
            </a:r>
            <a:endParaRPr lang="en-US" altLang="zh-TW" sz="1600" b="1" i="1" kern="0" dirty="0" smtClean="0">
              <a:ln w="1905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 defTabSz="914400">
              <a:buFont typeface="Wingdings" panose="05000000000000000000" pitchFamily="2" charset="2"/>
              <a:buChar char="ü"/>
              <a:defRPr/>
            </a:pPr>
            <a:r>
              <a:rPr lang="en-US" altLang="zh-TW" sz="1800" b="1" i="1" kern="0" dirty="0" smtClean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PDA</a:t>
            </a:r>
          </a:p>
          <a:p>
            <a:pPr marL="285750" lvl="1" indent="-285750" defTabSz="914400">
              <a:buFont typeface="Wingdings" panose="05000000000000000000" pitchFamily="2" charset="2"/>
              <a:buChar char="ü"/>
              <a:defRPr/>
            </a:pPr>
            <a:r>
              <a:rPr lang="zh-TW" altLang="en-US" sz="1800" b="1" i="1" kern="0" dirty="0" smtClean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平板</a:t>
            </a:r>
            <a:r>
              <a:rPr lang="zh-TW" altLang="en-US" sz="1800" b="1" i="1" kern="0" dirty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endParaRPr lang="en-US" altLang="zh-TW" sz="1800" b="1" i="1" kern="0" dirty="0">
              <a:ln w="1905"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8401" y="2571751"/>
            <a:ext cx="2107449" cy="1099412"/>
          </a:xfrm>
          <a:prstGeom prst="rect">
            <a:avLst/>
          </a:prstGeom>
          <a:noFill/>
          <a:ln w="28575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35755" y="699542"/>
            <a:ext cx="828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開發整合平台</a:t>
            </a:r>
            <a:endParaRPr lang="zh-TW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84520" y="3795886"/>
            <a:ext cx="443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應用服務</a:t>
            </a:r>
            <a:endParaRPr lang="zh-TW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5" name="群組 64"/>
          <p:cNvGrpSpPr/>
          <p:nvPr/>
        </p:nvGrpSpPr>
        <p:grpSpPr>
          <a:xfrm>
            <a:off x="2195736" y="3723878"/>
            <a:ext cx="1152000" cy="1152000"/>
            <a:chOff x="1812605" y="940597"/>
            <a:chExt cx="1152000" cy="1152000"/>
          </a:xfrm>
        </p:grpSpPr>
        <p:sp>
          <p:nvSpPr>
            <p:cNvPr id="66" name="橢圓 65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67" name="橢圓 66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noProof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成品庫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6084168" y="3723878"/>
            <a:ext cx="1152000" cy="1152000"/>
            <a:chOff x="1812605" y="940597"/>
            <a:chExt cx="1152000" cy="1152000"/>
          </a:xfrm>
        </p:grpSpPr>
        <p:sp>
          <p:nvSpPr>
            <p:cNvPr id="69" name="橢圓 68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chemeClr val="accent4">
                <a:lumMod val="75000"/>
                <a:alpha val="5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70" name="橢圓 69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noProof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原</a:t>
              </a:r>
              <a:r>
                <a:rPr kumimoji="1" lang="zh-TW" altLang="en-US" sz="1200" b="1" kern="0" noProof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物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料</a:t>
              </a:r>
              <a:r>
                <a:rPr kumimoji="1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/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成品</a:t>
              </a:r>
              <a:r>
                <a:rPr kumimoji="1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/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晶圓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運</a:t>
              </a:r>
              <a:r>
                <a:rPr kumimoji="1" lang="zh-TW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輸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管理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899592" y="3723878"/>
            <a:ext cx="1152000" cy="1152000"/>
            <a:chOff x="1812605" y="940597"/>
            <a:chExt cx="1152000" cy="1152000"/>
          </a:xfrm>
        </p:grpSpPr>
        <p:sp>
          <p:nvSpPr>
            <p:cNvPr id="72" name="橢圓 71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73" name="橢圓 72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原</a:t>
              </a:r>
              <a:r>
                <a:rPr kumimoji="1" lang="zh-TW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物</a:t>
              </a: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料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4788024" y="3723878"/>
            <a:ext cx="1152000" cy="1152000"/>
            <a:chOff x="1812605" y="940597"/>
            <a:chExt cx="1152000" cy="1152000"/>
          </a:xfrm>
        </p:grpSpPr>
        <p:sp>
          <p:nvSpPr>
            <p:cNvPr id="75" name="橢圓 74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76" name="橢圓 75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測試廠</a:t>
              </a:r>
              <a:endParaRPr kumimoji="1" lang="en-US" altLang="zh-TW" sz="1200" b="1" kern="0" dirty="0" smtClean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領料室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77" name="群組 76"/>
          <p:cNvGrpSpPr/>
          <p:nvPr/>
        </p:nvGrpSpPr>
        <p:grpSpPr>
          <a:xfrm>
            <a:off x="7380312" y="3723878"/>
            <a:ext cx="1152000" cy="1152000"/>
            <a:chOff x="1812605" y="940597"/>
            <a:chExt cx="1152000" cy="1152000"/>
          </a:xfrm>
        </p:grpSpPr>
        <p:sp>
          <p:nvSpPr>
            <p:cNvPr id="78" name="橢圓 77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chemeClr val="accent4">
                <a:lumMod val="75000"/>
                <a:alpha val="5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79" name="橢圓 78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出口貨況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  <a:cs typeface="Calibri" panose="020F0502020204030204" pitchFamily="34" charset="0"/>
                </a:rPr>
                <a:t>即時追蹤</a:t>
              </a:r>
              <a:endParaRPr kumimoji="1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3492008" y="3723878"/>
            <a:ext cx="1152000" cy="1152000"/>
            <a:chOff x="1812605" y="940597"/>
            <a:chExt cx="1152000" cy="1152000"/>
          </a:xfrm>
        </p:grpSpPr>
        <p:sp>
          <p:nvSpPr>
            <p:cNvPr id="81" name="橢圓 80"/>
            <p:cNvSpPr/>
            <p:nvPr/>
          </p:nvSpPr>
          <p:spPr bwMode="auto">
            <a:xfrm>
              <a:off x="1812605" y="940597"/>
              <a:ext cx="1152000" cy="1152000"/>
            </a:xfrm>
            <a:prstGeom prst="ellipse">
              <a:avLst/>
            </a:prstGeom>
            <a:solidFill>
              <a:srgbClr val="70AD47">
                <a:alpha val="5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5560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微軟正黑體"/>
              </a:endParaRPr>
            </a:p>
          </p:txBody>
        </p:sp>
        <p:sp>
          <p:nvSpPr>
            <p:cNvPr id="82" name="橢圓 81"/>
            <p:cNvSpPr/>
            <p:nvPr/>
          </p:nvSpPr>
          <p:spPr bwMode="auto">
            <a:xfrm>
              <a:off x="1902605" y="1030597"/>
              <a:ext cx="972000" cy="97200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5560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晶圓中心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 algn="ctr" defTabSz="5560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  <a:cs typeface="Calibri" panose="020F0502020204030204" pitchFamily="34" charset="0"/>
                </a:rPr>
                <a:t>倉儲管理</a:t>
              </a:r>
              <a:endParaRPr kumimoji="1" lang="en-US" altLang="zh-TW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01" y="2633777"/>
            <a:ext cx="97536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3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字方塊 84"/>
          <p:cNvSpPr txBox="1"/>
          <p:nvPr/>
        </p:nvSpPr>
        <p:spPr>
          <a:xfrm>
            <a:off x="5566266" y="2893417"/>
            <a:ext cx="3456384" cy="16893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88075" tIns="44044" rIns="88075" bIns="44044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sz="2000" dirty="0" smtClean="0">
                <a:solidFill>
                  <a:schemeClr val="bg1"/>
                </a:solidFill>
                <a:latin typeface="+mn-ea"/>
                <a:ea typeface="+mn-ea"/>
              </a:rPr>
              <a:t>物流自動化應用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ea typeface="+mn-ea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zh-TW" sz="20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TW" sz="20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成品自動線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sz="1100" dirty="0" smtClean="0">
                <a:solidFill>
                  <a:schemeClr val="bg1"/>
                </a:solidFill>
                <a:latin typeface="+mn-ea"/>
                <a:ea typeface="+mn-ea"/>
              </a:rPr>
              <a:t>包裝、報廢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en-US" altLang="zh-TW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原</a:t>
            </a:r>
            <a:r>
              <a:rPr lang="zh-TW" altLang="en-US" sz="1600" dirty="0">
                <a:solidFill>
                  <a:schemeClr val="bg1"/>
                </a:solidFill>
                <a:latin typeface="+mn-ea"/>
                <a:ea typeface="+mn-ea"/>
              </a:rPr>
              <a:t>物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料</a:t>
            </a:r>
            <a:r>
              <a:rPr lang="zh-TW" altLang="en-US" sz="1600" dirty="0">
                <a:solidFill>
                  <a:schemeClr val="bg1"/>
                </a:solidFill>
                <a:latin typeface="+mn-ea"/>
                <a:ea typeface="+mn-ea"/>
              </a:rPr>
              <a:t>倉儲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管理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sz="1100" dirty="0" smtClean="0">
                <a:solidFill>
                  <a:schemeClr val="bg1"/>
                </a:solidFill>
                <a:latin typeface="+mn-ea"/>
                <a:ea typeface="+mn-ea"/>
              </a:rPr>
              <a:t>標籤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zh-TW" altLang="en-US" sz="11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晶圓倉儲管理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(RFID)</a:t>
            </a:r>
            <a:endParaRPr lang="zh-TW" altLang="en-US" sz="11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180975" indent="-180975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原</a:t>
            </a:r>
            <a:r>
              <a:rPr lang="zh-TW" altLang="en-US" sz="1600" dirty="0">
                <a:solidFill>
                  <a:schemeClr val="bg1"/>
                </a:solidFill>
                <a:latin typeface="+mn-ea"/>
                <a:ea typeface="+mn-ea"/>
              </a:rPr>
              <a:t>物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料</a:t>
            </a:r>
            <a:r>
              <a:rPr lang="en-US" altLang="zh-TW" sz="1600" dirty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成品</a:t>
            </a:r>
            <a:r>
              <a:rPr lang="en-US" altLang="zh-TW" sz="1600" dirty="0" smtClean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zh-TW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晶圓運輸管理</a:t>
            </a:r>
            <a:r>
              <a:rPr lang="en-US" altLang="zh-TW" sz="1100" dirty="0">
                <a:solidFill>
                  <a:schemeClr val="bg1"/>
                </a:solidFill>
                <a:latin typeface="+mn-ea"/>
                <a:ea typeface="+mn-ea"/>
              </a:rPr>
              <a:t>(RFID</a:t>
            </a:r>
            <a:r>
              <a:rPr lang="en-US" altLang="zh-TW" sz="110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zh-TW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819B093F-DDD8-4FA1-B0B2-6BD78FD0BB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83">
                <a:defRPr/>
              </a:p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2" name="组合 24"/>
          <p:cNvGrpSpPr/>
          <p:nvPr/>
        </p:nvGrpSpPr>
        <p:grpSpPr>
          <a:xfrm>
            <a:off x="335756" y="213353"/>
            <a:ext cx="385161" cy="431802"/>
            <a:chOff x="447675" y="367239"/>
            <a:chExt cx="513548" cy="575736"/>
          </a:xfrm>
        </p:grpSpPr>
        <p:sp>
          <p:nvSpPr>
            <p:cNvPr id="53" name="等腰三角形 5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25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766776" y="148409"/>
            <a:ext cx="8377224" cy="50013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/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過去貢獻 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應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用專業技術</a:t>
            </a:r>
            <a:r>
              <a:rPr lang="en-US" altLang="zh-TW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, </a:t>
            </a:r>
            <a:r>
              <a:rPr lang="zh-TW" altLang="en-US" sz="24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提升</a:t>
            </a: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物流自動化效率和品質</a:t>
            </a:r>
            <a:endParaRPr lang="zh-CN" altLang="en-US" sz="2400" b="1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23828" y="1034564"/>
            <a:ext cx="527043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重構 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軟硬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體溝通、異質系統整合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機制</a:t>
            </a:r>
            <a:endParaRPr lang="en-US" altLang="zh-TW" sz="20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zh-TW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  <a:latin typeface="+mn-ea"/>
              </a:rPr>
              <a:t>Design 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Pattern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專業</a:t>
            </a:r>
            <a:r>
              <a:rPr lang="zh-TW" altLang="en-US" sz="2000" dirty="0" smtClean="0">
                <a:solidFill>
                  <a:schemeClr val="bg1"/>
                </a:solidFill>
                <a:latin typeface="+mn-ea"/>
              </a:rPr>
              <a:t>技術應用</a:t>
            </a:r>
            <a:endParaRPr lang="en-US" altLang="zh-TW" sz="200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46969"/>
            <a:ext cx="5314746" cy="21746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66266" y="915566"/>
            <a:ext cx="3470230" cy="183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zh-TW" altLang="en-US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節省系</a:t>
            </a:r>
            <a:r>
              <a:rPr lang="zh-TW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統</a:t>
            </a:r>
            <a:r>
              <a:rPr lang="zh-TW" altLang="en-US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開發 </a:t>
            </a:r>
            <a:r>
              <a:rPr lang="en-US" altLang="zh-TW" sz="3200" b="1" i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21</a:t>
            </a:r>
            <a:r>
              <a:rPr lang="zh-TW" altLang="en-US" sz="2000" b="1" i="1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天</a:t>
            </a:r>
            <a:r>
              <a:rPr lang="en-US" altLang="zh-TW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r>
              <a:rPr lang="zh-TW" altLang="en-US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專案</a:t>
            </a:r>
            <a:endParaRPr lang="en-US" altLang="zh-TW" sz="20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團隊分工合作</a:t>
            </a: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提高變更設計可能性</a:t>
            </a:r>
            <a:endParaRPr lang="en-US" altLang="zh-TW" sz="1400" b="1" dirty="0">
              <a:solidFill>
                <a:schemeClr val="bg1"/>
              </a:solidFill>
              <a:latin typeface="+mn-ea"/>
            </a:endParaRP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程式可重複使用</a:t>
            </a: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易於擴充與維護</a:t>
            </a: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強化實務應用</a:t>
            </a:r>
            <a:endParaRPr lang="en-US" altLang="zh-TW" sz="1400" b="1" dirty="0">
              <a:solidFill>
                <a:schemeClr val="bg1"/>
              </a:solidFill>
              <a:latin typeface="+mn-ea"/>
            </a:endParaRPr>
          </a:p>
          <a:p>
            <a:pPr marL="449263" indent="-269875">
              <a:buFont typeface="Wingdings" panose="05000000000000000000" pitchFamily="2" charset="2"/>
              <a:buAutoNum type="circleNumWdWhitePlain"/>
            </a:pPr>
            <a:r>
              <a:rPr lang="zh-TW" altLang="en-US" sz="1400" b="1" dirty="0">
                <a:solidFill>
                  <a:schemeClr val="bg1"/>
                </a:solidFill>
                <a:latin typeface="+mn-ea"/>
              </a:rPr>
              <a:t>縮短程式開發的前置</a:t>
            </a:r>
            <a:r>
              <a:rPr lang="zh-TW" altLang="en-US" sz="1400" b="1" dirty="0" smtClean="0">
                <a:solidFill>
                  <a:schemeClr val="bg1"/>
                </a:solidFill>
                <a:latin typeface="+mn-ea"/>
              </a:rPr>
              <a:t>時間</a:t>
            </a:r>
            <a:endParaRPr lang="zh-TW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88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1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3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(Security B).potx" id="{9C70C90E-0089-4D6D-B9C4-337B64B9E0D8}" vid="{1160091A-34D1-4645-809B-506E4CF4EADB}"/>
    </a:ext>
  </a:extLst>
</a:theme>
</file>

<file path=ppt/theme/theme17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ASE -Template">
  <a:themeElements>
    <a:clrScheme name="ASE -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SE -Template">
      <a:majorFont>
        <a:latin typeface="Trebuchet MS"/>
        <a:ea typeface="新細明體"/>
        <a:cs typeface=""/>
      </a:majorFont>
      <a:minorFont>
        <a:latin typeface="Trebuchet MS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ASE 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2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B</Template>
  <TotalTime>14839</TotalTime>
  <Words>2808</Words>
  <Application>Microsoft Office PowerPoint</Application>
  <PresentationFormat>如螢幕大小 (16:9)</PresentationFormat>
  <Paragraphs>377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20</vt:i4>
      </vt:variant>
      <vt:variant>
        <vt:lpstr>投影片標題</vt:lpstr>
      </vt:variant>
      <vt:variant>
        <vt:i4>16</vt:i4>
      </vt:variant>
    </vt:vector>
  </HeadingPairs>
  <TitlesOfParts>
    <vt:vector size="49" baseType="lpstr">
      <vt:lpstr>微软雅黑</vt:lpstr>
      <vt:lpstr>微软雅黑</vt:lpstr>
      <vt:lpstr>Noto Sans CJK TC Regular</vt:lpstr>
      <vt:lpstr>Open Sans</vt:lpstr>
      <vt:lpstr>微軟正黑體</vt:lpstr>
      <vt:lpstr>微軟正黑體</vt:lpstr>
      <vt:lpstr>新細明體</vt:lpstr>
      <vt:lpstr>Arial</vt:lpstr>
      <vt:lpstr>Calibri</vt:lpstr>
      <vt:lpstr>Calibri Light</vt:lpstr>
      <vt:lpstr>Helvetica</vt:lpstr>
      <vt:lpstr>Trebuchet MS</vt:lpstr>
      <vt:lpstr>Wingdings</vt:lpstr>
      <vt:lpstr>Light background</vt:lpstr>
      <vt:lpstr>Dark background</vt:lpstr>
      <vt:lpstr>1_Dark background</vt:lpstr>
      <vt:lpstr>1_Light background</vt:lpstr>
      <vt:lpstr>PPT_(Security B)</vt:lpstr>
      <vt:lpstr>2_Light background</vt:lpstr>
      <vt:lpstr>2_Dark background</vt:lpstr>
      <vt:lpstr>ASE -Template</vt:lpstr>
      <vt:lpstr>12_PPT_(Security B)</vt:lpstr>
      <vt:lpstr>21_Light background</vt:lpstr>
      <vt:lpstr>3_Light background</vt:lpstr>
      <vt:lpstr>1_PPT_(Security B)</vt:lpstr>
      <vt:lpstr>2_PPT_(Security B)</vt:lpstr>
      <vt:lpstr>22_Light background</vt:lpstr>
      <vt:lpstr>33_PPT_(Security B)</vt:lpstr>
      <vt:lpstr>3_Dark background</vt:lpstr>
      <vt:lpstr>1_Office 主题</vt:lpstr>
      <vt:lpstr>Office 主题</vt:lpstr>
      <vt:lpstr>Template PresentationGO Dark</vt:lpstr>
      <vt:lpstr>2_Office 主题</vt:lpstr>
      <vt:lpstr>Y2021H2 晉升發表   G7.3  G8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</dc:title>
  <dc:creator>ASE</dc:creator>
  <cp:keywords>Security B</cp:keywords>
  <dc:description>Security B</dc:description>
  <cp:lastModifiedBy>柯明政</cp:lastModifiedBy>
  <cp:revision>843</cp:revision>
  <cp:lastPrinted>2022-02-20T11:23:42Z</cp:lastPrinted>
  <dcterms:created xsi:type="dcterms:W3CDTF">2012-10-17T06:05:49Z</dcterms:created>
  <dcterms:modified xsi:type="dcterms:W3CDTF">2022-08-15T08:25:12Z</dcterms:modified>
</cp:coreProperties>
</file>